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30.png" ContentType="image/png"/>
  <Override PartName="/ppt/media/image28.png" ContentType="image/png"/>
  <Override PartName="/ppt/media/image10.png" ContentType="image/png"/>
  <Override PartName="/ppt/media/image29.png" ContentType="image/png"/>
  <Override PartName="/ppt/media/image5.png" ContentType="image/png"/>
  <Override PartName="/ppt/media/image35.png" ContentType="image/png"/>
  <Override PartName="/ppt/media/image11.png" ContentType="image/png"/>
  <Override PartName="/ppt/media/image6.png" ContentType="image/png"/>
  <Override PartName="/ppt/media/image36.png" ContentType="image/png"/>
  <Override PartName="/ppt/media/image7.png" ContentType="image/png"/>
  <Override PartName="/ppt/media/image12.png" ContentType="image/png"/>
  <Override PartName="/ppt/media/image8.png" ContentType="image/png"/>
  <Override PartName="/ppt/media/image13.png" ContentType="image/png"/>
  <Override PartName="/ppt/media/image9.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media/image24.png" ContentType="image/png"/>
  <Override PartName="/ppt/media/image14.png" ContentType="image/png"/>
  <Override PartName="/ppt/media/image15.png" ContentType="image/png"/>
  <Override PartName="/ppt/media/image16.png" ContentType="image/png"/>
  <Override PartName="/ppt/slides/slide2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_rels/slide16.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2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2.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28.xml.rels" ContentType="application/vnd.openxmlformats-package.relationships+xml"/>
  <Override PartName="/ppt/slides/_rels/slide9.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slide30.xml" ContentType="application/vnd.openxmlformats-officedocument.presentationml.slide+xml"/>
  <Override PartName="/ppt/slides/slide28.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comments/comment14.xml" ContentType="application/vnd.openxmlformats-officedocument.presentationml.comments+xml"/>
  <Override PartName="/ppt/commentAuthors.xml" ContentType="application/vnd.openxmlformats-officedocument.presentationml.commentAuthor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x="12192000" cy="6858000"/>
  <p:notesSz cx="7559675" cy="10691812"/>
</p:presentation>
</file>

<file path=ppt/commentAuthors.xml><?xml version="1.0" encoding="utf-8"?>
<p:cmAuthorLst xmlns:p="http://schemas.openxmlformats.org/presentationml/2006/main">
  <p:cmAuthor id="0" name="LENOVO" initials="L" lastIdx="1" clrIdx="0"/>
</p:cmAuthorLst>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commentAuthors" Target="commentAuthors.xml"/>
</Relationships>
</file>

<file path=ppt/comments/comment14.xml><?xml version="1.0" encoding="utf-8"?>
<p:cmLst xmlns:p="http://schemas.openxmlformats.org/presentationml/2006/main">
  <p:cm authorId="0" dt="2021-03-15T02:00:01.207000000" idx="1">
    <p:pos x="6478" y="3239"/>
    <p:text/>
  </p:cm>
</p:cmLst>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9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1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noAutofit/>
          </a:bodyPr>
          <a:p>
            <a:pPr algn="ctr">
              <a:lnSpc>
                <a:spcPct val="90000"/>
              </a:lnSpc>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1" name="PlaceHolder 2"/>
          <p:cNvSpPr>
            <a:spLocks noGrp="1"/>
          </p:cNvSpPr>
          <p:nvPr>
            <p:ph type="dt"/>
          </p:nvPr>
        </p:nvSpPr>
        <p:spPr>
          <a:xfrm>
            <a:off x="838080" y="6356520"/>
            <a:ext cx="2742840" cy="364680"/>
          </a:xfrm>
          <a:prstGeom prst="rect">
            <a:avLst/>
          </a:prstGeom>
        </p:spPr>
        <p:txBody>
          <a:bodyPr anchor="ctr">
            <a:noAutofit/>
          </a:bodyPr>
          <a:p>
            <a:pPr>
              <a:lnSpc>
                <a:spcPct val="100000"/>
              </a:lnSpc>
            </a:pPr>
            <a:fld id="{7D7C5898-B4FB-434A-80B6-D90A6C9986E0}" type="datetime">
              <a:rPr b="0" lang="en-US" sz="1200" spc="-1" strike="noStrike">
                <a:solidFill>
                  <a:srgbClr val="8b8b8b"/>
                </a:solidFill>
                <a:latin typeface="Calibri"/>
              </a:rPr>
              <a:t>5/15/21</a:t>
            </a:fld>
            <a:endParaRPr b="0" lang="en-IN" sz="1200" spc="-1" strike="noStrike">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noAutofit/>
          </a:bodyPr>
          <a:p>
            <a:endParaRPr b="0" lang="en-IN" sz="2400" spc="-1" strike="noStrike">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7383B476-6622-4217-ABAA-0099589DE2AF}" type="slidenum">
              <a:rPr b="0" lang="en-US" sz="1200" spc="-1" strike="noStrike">
                <a:solidFill>
                  <a:srgbClr val="8b8b8b"/>
                </a:solidFill>
                <a:latin typeface="Calibri"/>
              </a:rPr>
              <a:t>&lt;number&gt;</a:t>
            </a:fld>
            <a:endParaRPr b="0" lang="en-IN"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43" name="PlaceHolder 3"/>
          <p:cNvSpPr>
            <a:spLocks noGrp="1"/>
          </p:cNvSpPr>
          <p:nvPr>
            <p:ph type="dt"/>
          </p:nvPr>
        </p:nvSpPr>
        <p:spPr>
          <a:xfrm>
            <a:off x="838080" y="6356520"/>
            <a:ext cx="2742840" cy="364680"/>
          </a:xfrm>
          <a:prstGeom prst="rect">
            <a:avLst/>
          </a:prstGeom>
        </p:spPr>
        <p:txBody>
          <a:bodyPr anchor="ctr">
            <a:noAutofit/>
          </a:bodyPr>
          <a:p>
            <a:pPr>
              <a:lnSpc>
                <a:spcPct val="100000"/>
              </a:lnSpc>
            </a:pPr>
            <a:fld id="{E4624F51-A40C-4853-B46C-8FAA4160B3D5}" type="datetime">
              <a:rPr b="0" lang="en-US" sz="1200" spc="-1" strike="noStrike">
                <a:solidFill>
                  <a:srgbClr val="8b8b8b"/>
                </a:solidFill>
                <a:latin typeface="Calibri"/>
              </a:rPr>
              <a:t>5/15/21</a:t>
            </a:fld>
            <a:endParaRPr b="0" lang="en-IN" sz="1200" spc="-1" strike="noStrike">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anchor="ctr">
            <a:noAutofit/>
          </a:bodyPr>
          <a:p>
            <a:endParaRPr b="0" lang="en-IN" sz="2400" spc="-1" strike="noStrike">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21DB3950-BD90-4A2E-98D8-ADB0D6DAA59D}" type="slidenum">
              <a:rPr b="0" lang="en-US" sz="1200" spc="-1" strike="noStrike">
                <a:solidFill>
                  <a:srgbClr val="8b8b8b"/>
                </a:solidFill>
                <a:latin typeface="Calibri"/>
              </a:rPr>
              <a:t>&lt;number&gt;</a:t>
            </a:fld>
            <a:endParaRPr b="0" lang="en-IN"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83" name="PlaceHolder 2"/>
          <p:cNvSpPr>
            <a:spLocks noGrp="1"/>
          </p:cNvSpPr>
          <p:nvPr>
            <p:ph type="dt"/>
          </p:nvPr>
        </p:nvSpPr>
        <p:spPr>
          <a:xfrm>
            <a:off x="838080" y="6356520"/>
            <a:ext cx="2742840" cy="364680"/>
          </a:xfrm>
          <a:prstGeom prst="rect">
            <a:avLst/>
          </a:prstGeom>
        </p:spPr>
        <p:txBody>
          <a:bodyPr anchor="ctr">
            <a:noAutofit/>
          </a:bodyPr>
          <a:p>
            <a:pPr>
              <a:lnSpc>
                <a:spcPct val="100000"/>
              </a:lnSpc>
            </a:pPr>
            <a:fld id="{C9566DD2-6448-4B65-B013-583967944EE0}" type="datetime">
              <a:rPr b="0" lang="en-US" sz="1200" spc="-1" strike="noStrike">
                <a:solidFill>
                  <a:srgbClr val="8b8b8b"/>
                </a:solidFill>
                <a:latin typeface="Calibri"/>
              </a:rPr>
              <a:t>5/15/21</a:t>
            </a:fld>
            <a:endParaRPr b="0" lang="en-IN" sz="1200" spc="-1" strike="noStrike">
              <a:latin typeface="Times New Roman"/>
            </a:endParaRPr>
          </a:p>
        </p:txBody>
      </p:sp>
      <p:sp>
        <p:nvSpPr>
          <p:cNvPr id="84" name="PlaceHolder 3"/>
          <p:cNvSpPr>
            <a:spLocks noGrp="1"/>
          </p:cNvSpPr>
          <p:nvPr>
            <p:ph type="ftr"/>
          </p:nvPr>
        </p:nvSpPr>
        <p:spPr>
          <a:xfrm>
            <a:off x="4038480" y="6356520"/>
            <a:ext cx="4114440" cy="364680"/>
          </a:xfrm>
          <a:prstGeom prst="rect">
            <a:avLst/>
          </a:prstGeom>
        </p:spPr>
        <p:txBody>
          <a:bodyPr anchor="ctr">
            <a:noAutofit/>
          </a:bodyPr>
          <a:p>
            <a:endParaRPr b="0" lang="en-IN" sz="2400" spc="-1" strike="noStrike">
              <a:latin typeface="Times New Roman"/>
            </a:endParaRPr>
          </a:p>
        </p:txBody>
      </p:sp>
      <p:sp>
        <p:nvSpPr>
          <p:cNvPr id="85"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BD1F61FE-E975-4CE3-BE38-2471EAC15E30}" type="slidenum">
              <a:rPr b="0" lang="en-US" sz="1200" spc="-1" strike="noStrike">
                <a:solidFill>
                  <a:srgbClr val="8b8b8b"/>
                </a:solidFill>
                <a:latin typeface="Calibri"/>
              </a:rPr>
              <a:t>&lt;number&gt;</a:t>
            </a:fld>
            <a:endParaRPr b="0" lang="en-IN" sz="1200" spc="-1" strike="noStrike">
              <a:latin typeface="Times New Roman"/>
            </a:endParaRPr>
          </a:p>
        </p:txBody>
      </p:sp>
      <p:sp>
        <p:nvSpPr>
          <p:cNvPr id="86"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9.xml"/>
</Relationships>
</file>

<file path=ppt/slides/_rels/slide1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29.xml"/>
</Relationships>
</file>

<file path=ppt/slides/_rels/slide1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29.xml"/><Relationship Id="rId4" Type="http://schemas.openxmlformats.org/officeDocument/2006/relationships/comments" Target="../comments/comment14.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9.xml"/>
</Relationships>
</file>

<file path=ppt/slides/_rels/slide1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9.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29.xml"/>
</Relationships>
</file>

<file path=ppt/slides/_rels/slide1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9.xml"/>
</Relationships>
</file>

<file path=ppt/slides/_rels/slide1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29.xml"/>
</Relationships>
</file>

<file path=ppt/slides/_rels/slide24.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9.xml"/>
</Relationships>
</file>

<file path=ppt/slides/_rels/slide2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9.xml"/>
</Relationships>
</file>

<file path=ppt/slides/_rels/slide27.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29.xml"/>
</Relationships>
</file>

<file path=ppt/slides/_rels/slide2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9.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9.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29.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b3b3b"/>
        </a:solidFill>
      </p:bgPr>
    </p:bg>
    <p:spTree>
      <p:nvGrpSpPr>
        <p:cNvPr id="1" name=""/>
        <p:cNvGrpSpPr/>
        <p:nvPr/>
      </p:nvGrpSpPr>
      <p:grpSpPr>
        <a:xfrm>
          <a:off x="0" y="0"/>
          <a:ext cx="0" cy="0"/>
          <a:chOff x="0" y="0"/>
          <a:chExt cx="0" cy="0"/>
        </a:xfrm>
      </p:grpSpPr>
      <p:pic>
        <p:nvPicPr>
          <p:cNvPr id="123" name="Picture 5" descr=""/>
          <p:cNvPicPr/>
          <p:nvPr/>
        </p:nvPicPr>
        <p:blipFill>
          <a:blip r:embed="rId1"/>
          <a:stretch/>
        </p:blipFill>
        <p:spPr>
          <a:xfrm>
            <a:off x="1027440" y="0"/>
            <a:ext cx="2325240" cy="2325240"/>
          </a:xfrm>
          <a:prstGeom prst="rect">
            <a:avLst/>
          </a:prstGeom>
          <a:ln>
            <a:noFill/>
          </a:ln>
        </p:spPr>
      </p:pic>
      <p:sp>
        <p:nvSpPr>
          <p:cNvPr id="124" name="CustomShape 1"/>
          <p:cNvSpPr/>
          <p:nvPr/>
        </p:nvSpPr>
        <p:spPr>
          <a:xfrm>
            <a:off x="89640" y="2380320"/>
            <a:ext cx="10612800" cy="4021200"/>
          </a:xfrm>
          <a:prstGeom prst="rect">
            <a:avLst/>
          </a:prstGeom>
          <a:solidFill>
            <a:srgbClr val="3b3b3b"/>
          </a:solidFill>
          <a:ln>
            <a:noFill/>
          </a:ln>
        </p:spPr>
        <p:style>
          <a:lnRef idx="0"/>
          <a:fillRef idx="0"/>
          <a:effectRef idx="0"/>
          <a:fontRef idx="minor"/>
        </p:style>
        <p:txBody>
          <a:bodyPr wrap="none" lIns="90000" rIns="90000" tIns="45000" bIns="45000">
            <a:spAutoFit/>
          </a:bodyPr>
          <a:p>
            <a:pPr>
              <a:lnSpc>
                <a:spcPct val="100000"/>
              </a:lnSpc>
            </a:pPr>
            <a:r>
              <a:rPr b="0" lang="en-US" sz="6600" spc="-1" strike="noStrike">
                <a:solidFill>
                  <a:srgbClr val="ff6600"/>
                </a:solidFill>
                <a:latin typeface="Calibri"/>
              </a:rPr>
              <a:t>Exploratory Data Analysis</a:t>
            </a:r>
            <a:endParaRPr b="0" lang="en-IN" sz="6600" spc="-1" strike="noStrike">
              <a:latin typeface="Arial"/>
            </a:endParaRPr>
          </a:p>
          <a:p>
            <a:pPr>
              <a:lnSpc>
                <a:spcPct val="100000"/>
              </a:lnSpc>
            </a:pPr>
            <a:r>
              <a:rPr b="1" lang="en-US" sz="4000" spc="-1" strike="noStrike">
                <a:solidFill>
                  <a:srgbClr val="e7e6e6"/>
                </a:solidFill>
                <a:latin typeface="Lato Extended"/>
              </a:rPr>
              <a:t>G2M insight for Cab Investment firm</a:t>
            </a:r>
            <a:endParaRPr b="0" lang="en-IN" sz="4000" spc="-1" strike="noStrike">
              <a:latin typeface="Arial"/>
            </a:endParaRPr>
          </a:p>
          <a:p>
            <a:pPr>
              <a:lnSpc>
                <a:spcPct val="100000"/>
              </a:lnSpc>
            </a:pPr>
            <a:endParaRPr b="0" lang="en-IN" sz="4000" spc="-1" strike="noStrike">
              <a:latin typeface="Arial"/>
            </a:endParaRPr>
          </a:p>
          <a:p>
            <a:pPr>
              <a:lnSpc>
                <a:spcPct val="100000"/>
              </a:lnSpc>
            </a:pPr>
            <a:r>
              <a:rPr b="1" lang="en-US" sz="2800" spc="-1" strike="noStrike">
                <a:solidFill>
                  <a:srgbClr val="ffffff"/>
                </a:solidFill>
                <a:latin typeface="Lato Extended"/>
              </a:rPr>
              <a:t>Name : Aman Niyaz</a:t>
            </a:r>
            <a:br/>
            <a:r>
              <a:rPr b="1" lang="en-US" sz="2800" spc="-1" strike="noStrike">
                <a:solidFill>
                  <a:srgbClr val="ffffff"/>
                </a:solidFill>
                <a:latin typeface="Lato Extended"/>
              </a:rPr>
              <a:t>Location: Ireland</a:t>
            </a:r>
            <a:br/>
            <a:r>
              <a:rPr b="1" lang="en-US" sz="2800" spc="-1" strike="noStrike">
                <a:solidFill>
                  <a:srgbClr val="ffffff"/>
                </a:solidFill>
                <a:latin typeface="Lato Extended"/>
              </a:rPr>
              <a:t>Team: Data Science</a:t>
            </a:r>
            <a:br/>
            <a:r>
              <a:rPr b="1" lang="en-US" sz="2800" spc="-1" strike="noStrike">
                <a:solidFill>
                  <a:srgbClr val="ffffff"/>
                </a:solidFill>
                <a:latin typeface="Lato Extended"/>
              </a:rPr>
              <a:t>Date: 05 May 2021</a:t>
            </a:r>
            <a:endParaRPr b="0" lang="en-IN" sz="2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TextShape 1"/>
          <p:cNvSpPr txBox="1"/>
          <p:nvPr/>
        </p:nvSpPr>
        <p:spPr>
          <a:xfrm>
            <a:off x="838080" y="365040"/>
            <a:ext cx="10515240" cy="1325160"/>
          </a:xfrm>
          <a:prstGeom prst="rect">
            <a:avLst/>
          </a:prstGeom>
          <a:noFill/>
          <a:ln>
            <a:noFill/>
          </a:ln>
        </p:spPr>
        <p:txBody>
          <a:bodyPr anchor="ctr">
            <a:noAutofit/>
          </a:bodyPr>
          <a:p>
            <a:pPr>
              <a:lnSpc>
                <a:spcPct val="90000"/>
              </a:lnSpc>
            </a:pPr>
            <a:r>
              <a:rPr b="1" lang="en-US" sz="4400" spc="-1" strike="noStrike">
                <a:solidFill>
                  <a:srgbClr val="000000"/>
                </a:solidFill>
                <a:latin typeface="Calibri Light"/>
              </a:rPr>
              <a:t>Cab data with profit column</a:t>
            </a:r>
            <a:endParaRPr b="0" lang="en-US" sz="4400" spc="-1" strike="noStrike">
              <a:solidFill>
                <a:srgbClr val="000000"/>
              </a:solidFill>
              <a:latin typeface="Calibri"/>
            </a:endParaRPr>
          </a:p>
        </p:txBody>
      </p:sp>
      <p:pic>
        <p:nvPicPr>
          <p:cNvPr id="150" name="Picture 3" descr=""/>
          <p:cNvPicPr/>
          <p:nvPr/>
        </p:nvPicPr>
        <p:blipFill>
          <a:blip r:embed="rId1"/>
          <a:srcRect l="17280" t="61729" r="24020" b="16665"/>
          <a:stretch/>
        </p:blipFill>
        <p:spPr>
          <a:xfrm>
            <a:off x="838080" y="2681640"/>
            <a:ext cx="10334160" cy="213840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TextShape 1"/>
          <p:cNvSpPr txBox="1"/>
          <p:nvPr/>
        </p:nvSpPr>
        <p:spPr>
          <a:xfrm>
            <a:off x="838080" y="365040"/>
            <a:ext cx="10515240" cy="1325160"/>
          </a:xfrm>
          <a:prstGeom prst="rect">
            <a:avLst/>
          </a:prstGeom>
          <a:noFill/>
          <a:ln>
            <a:noFill/>
          </a:ln>
        </p:spPr>
        <p:txBody>
          <a:bodyPr anchor="ctr">
            <a:noAutofit/>
          </a:bodyPr>
          <a:p>
            <a:pPr>
              <a:lnSpc>
                <a:spcPct val="90000"/>
              </a:lnSpc>
            </a:pPr>
            <a:r>
              <a:rPr b="1" lang="en-US" sz="4400" spc="-1" strike="noStrike">
                <a:solidFill>
                  <a:srgbClr val="000000"/>
                </a:solidFill>
                <a:latin typeface="Calibri Light"/>
              </a:rPr>
              <a:t>Column Information after joining Cab Data, Transaction ID, Customer ID &amp; City Tables</a:t>
            </a:r>
            <a:endParaRPr b="0" lang="en-US" sz="4400" spc="-1" strike="noStrike">
              <a:solidFill>
                <a:srgbClr val="000000"/>
              </a:solidFill>
              <a:latin typeface="Calibri"/>
            </a:endParaRPr>
          </a:p>
        </p:txBody>
      </p:sp>
      <p:pic>
        <p:nvPicPr>
          <p:cNvPr id="152" name="Picture 5" descr=""/>
          <p:cNvPicPr/>
          <p:nvPr/>
        </p:nvPicPr>
        <p:blipFill>
          <a:blip r:embed="rId1"/>
          <a:srcRect l="14673" t="46950" r="45864" b="9998"/>
          <a:stretch/>
        </p:blipFill>
        <p:spPr>
          <a:xfrm>
            <a:off x="2664000" y="2220120"/>
            <a:ext cx="6440040" cy="395172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TextShape 1"/>
          <p:cNvSpPr txBox="1"/>
          <p:nvPr/>
        </p:nvSpPr>
        <p:spPr>
          <a:xfrm>
            <a:off x="838080" y="365040"/>
            <a:ext cx="10515240" cy="1325160"/>
          </a:xfrm>
          <a:prstGeom prst="rect">
            <a:avLst/>
          </a:prstGeom>
          <a:noFill/>
          <a:ln>
            <a:noFill/>
          </a:ln>
        </p:spPr>
        <p:txBody>
          <a:bodyPr anchor="ctr">
            <a:noAutofit/>
          </a:bodyPr>
          <a:p>
            <a:pPr>
              <a:lnSpc>
                <a:spcPct val="90000"/>
              </a:lnSpc>
            </a:pPr>
            <a:r>
              <a:rPr b="1" lang="en-US" sz="4400" spc="-1" strike="noStrike">
                <a:solidFill>
                  <a:srgbClr val="000000"/>
                </a:solidFill>
                <a:latin typeface="Calibri Light"/>
              </a:rPr>
              <a:t>Assumptions taken</a:t>
            </a:r>
            <a:endParaRPr b="0" lang="en-US" sz="4400" spc="-1" strike="noStrike">
              <a:solidFill>
                <a:srgbClr val="000000"/>
              </a:solidFill>
              <a:latin typeface="Calibri"/>
            </a:endParaRPr>
          </a:p>
        </p:txBody>
      </p:sp>
      <p:sp>
        <p:nvSpPr>
          <p:cNvPr id="154" name="TextShape 2"/>
          <p:cNvSpPr txBox="1"/>
          <p:nvPr/>
        </p:nvSpPr>
        <p:spPr>
          <a:xfrm>
            <a:off x="838080" y="1825560"/>
            <a:ext cx="10515240" cy="4350960"/>
          </a:xfrm>
          <a:prstGeom prst="rect">
            <a:avLst/>
          </a:prstGeom>
          <a:noFill/>
          <a:ln>
            <a:noFill/>
          </a:ln>
        </p:spPr>
        <p:txBody>
          <a:bodyPr>
            <a:noAutofit/>
          </a:bodyPr>
          <a:p>
            <a:pPr>
              <a:lnSpc>
                <a:spcPct val="90000"/>
              </a:lnSpc>
              <a:spcBef>
                <a:spcPts val="1001"/>
              </a:spcBef>
              <a:tabLst>
                <a:tab algn="l" pos="0"/>
              </a:tabLst>
            </a:pPr>
            <a:r>
              <a:rPr b="0" lang="en-US" sz="2800" spc="-1" strike="noStrike">
                <a:solidFill>
                  <a:srgbClr val="000000"/>
                </a:solidFill>
                <a:latin typeface="Calibri"/>
              </a:rPr>
              <a:t>We are analyzing the data based on the assumption that the Yellow cab is better than Pink Cab</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TextShape 1"/>
          <p:cNvSpPr txBox="1"/>
          <p:nvPr/>
        </p:nvSpPr>
        <p:spPr>
          <a:xfrm>
            <a:off x="838080" y="365040"/>
            <a:ext cx="10515240" cy="1325160"/>
          </a:xfrm>
          <a:prstGeom prst="rect">
            <a:avLst/>
          </a:prstGeom>
          <a:noFill/>
          <a:ln>
            <a:noFill/>
          </a:ln>
        </p:spPr>
        <p:txBody>
          <a:bodyPr anchor="ctr">
            <a:normAutofit fontScale="35000"/>
          </a:bodyPr>
          <a:p>
            <a:pPr>
              <a:lnSpc>
                <a:spcPct val="90000"/>
              </a:lnSpc>
            </a:pPr>
            <a:br/>
            <a:r>
              <a:rPr b="1" lang="en-US" sz="4400" spc="-1" strike="noStrike">
                <a:solidFill>
                  <a:srgbClr val="000000"/>
                </a:solidFill>
                <a:latin typeface="Calibri Light"/>
              </a:rPr>
              <a:t>Analysis-Profit earned being dependent on Company </a:t>
            </a:r>
            <a:br/>
            <a:endParaRPr b="0" lang="en-US" sz="4400" spc="-1" strike="noStrike">
              <a:solidFill>
                <a:srgbClr val="000000"/>
              </a:solidFill>
              <a:latin typeface="Calibri"/>
            </a:endParaRPr>
          </a:p>
        </p:txBody>
      </p:sp>
      <p:pic>
        <p:nvPicPr>
          <p:cNvPr id="156" name="Picture 3" descr=""/>
          <p:cNvPicPr/>
          <p:nvPr/>
        </p:nvPicPr>
        <p:blipFill>
          <a:blip r:embed="rId1"/>
          <a:srcRect l="20461" t="0" r="42602" b="20868"/>
          <a:stretch/>
        </p:blipFill>
        <p:spPr>
          <a:xfrm>
            <a:off x="5001840" y="1368000"/>
            <a:ext cx="4502160" cy="5426280"/>
          </a:xfrm>
          <a:prstGeom prst="rect">
            <a:avLst/>
          </a:prstGeom>
          <a:ln>
            <a:noFill/>
          </a:ln>
        </p:spPr>
      </p:pic>
      <p:pic>
        <p:nvPicPr>
          <p:cNvPr id="157" name="Picture 5" descr=""/>
          <p:cNvPicPr/>
          <p:nvPr/>
        </p:nvPicPr>
        <p:blipFill>
          <a:blip r:embed="rId2"/>
          <a:srcRect l="2608" t="17967" r="72844" b="37820"/>
          <a:stretch/>
        </p:blipFill>
        <p:spPr>
          <a:xfrm>
            <a:off x="432000" y="1332720"/>
            <a:ext cx="4502160" cy="5147280"/>
          </a:xfrm>
          <a:prstGeom prst="rect">
            <a:avLst/>
          </a:prstGeom>
          <a:ln>
            <a:noFill/>
          </a:ln>
        </p:spPr>
      </p:pic>
      <p:sp>
        <p:nvSpPr>
          <p:cNvPr id="158" name="CustomShape 2"/>
          <p:cNvSpPr/>
          <p:nvPr/>
        </p:nvSpPr>
        <p:spPr>
          <a:xfrm flipH="1" flipV="1" rot="10800000">
            <a:off x="9959400" y="2336760"/>
            <a:ext cx="1748880" cy="1582200"/>
          </a:xfrm>
          <a:prstGeom prst="rect">
            <a:avLst/>
          </a:prstGeom>
          <a:solidFill>
            <a:schemeClr val="accent2">
              <a:lumMod val="40000"/>
              <a:lumOff val="60000"/>
            </a:schemeClr>
          </a:solidFill>
          <a:ln>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Calibri"/>
              </a:rPr>
              <a:t>The conclusion which can be drawn from  the graph that the Yellow Cab can be seen having more profit with New York with 27%  </a:t>
            </a:r>
            <a:endParaRPr b="0" lang="en-IN" sz="1400" spc="-1" strike="noStrike">
              <a:latin typeface="Arial"/>
            </a:endParaRPr>
          </a:p>
        </p:txBody>
      </p:sp>
      <p:pic>
        <p:nvPicPr>
          <p:cNvPr id="159" name="Picture 4" descr=""/>
          <p:cNvPicPr/>
          <p:nvPr/>
        </p:nvPicPr>
        <p:blipFill>
          <a:blip r:embed="rId3"/>
          <a:srcRect l="14998" t="49995" r="54994" b="15360"/>
          <a:stretch/>
        </p:blipFill>
        <p:spPr>
          <a:xfrm>
            <a:off x="8763120" y="4584240"/>
            <a:ext cx="3657240" cy="237492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TextShape 1"/>
          <p:cNvSpPr txBox="1"/>
          <p:nvPr/>
        </p:nvSpPr>
        <p:spPr>
          <a:xfrm>
            <a:off x="838080" y="325440"/>
            <a:ext cx="10515240" cy="1325160"/>
          </a:xfrm>
          <a:prstGeom prst="rect">
            <a:avLst/>
          </a:prstGeom>
          <a:noFill/>
          <a:ln>
            <a:noFill/>
          </a:ln>
        </p:spPr>
        <p:txBody>
          <a:bodyPr anchor="ctr">
            <a:noAutofit/>
          </a:bodyPr>
          <a:p>
            <a:pPr>
              <a:lnSpc>
                <a:spcPct val="90000"/>
              </a:lnSpc>
            </a:pPr>
            <a:r>
              <a:rPr b="1" lang="en-US" sz="4400" spc="-1" strike="noStrike">
                <a:solidFill>
                  <a:srgbClr val="000000"/>
                </a:solidFill>
                <a:latin typeface="Calibri Light"/>
              </a:rPr>
              <a:t>Yearly Analysis of company</a:t>
            </a:r>
            <a:endParaRPr b="0" lang="en-US" sz="4400" spc="-1" strike="noStrike">
              <a:solidFill>
                <a:srgbClr val="000000"/>
              </a:solidFill>
              <a:latin typeface="Calibri"/>
            </a:endParaRPr>
          </a:p>
        </p:txBody>
      </p:sp>
      <p:pic>
        <p:nvPicPr>
          <p:cNvPr id="161" name="Picture 2" descr=""/>
          <p:cNvPicPr/>
          <p:nvPr/>
        </p:nvPicPr>
        <p:blipFill>
          <a:blip r:embed="rId1"/>
          <a:srcRect l="14998" t="49995" r="54994" b="15360"/>
          <a:stretch/>
        </p:blipFill>
        <p:spPr>
          <a:xfrm>
            <a:off x="696960" y="1928160"/>
            <a:ext cx="4867560" cy="3161160"/>
          </a:xfrm>
          <a:prstGeom prst="rect">
            <a:avLst/>
          </a:prstGeom>
          <a:ln>
            <a:noFill/>
          </a:ln>
        </p:spPr>
      </p:pic>
      <p:sp>
        <p:nvSpPr>
          <p:cNvPr id="162" name="CustomShape 2"/>
          <p:cNvSpPr/>
          <p:nvPr/>
        </p:nvSpPr>
        <p:spPr>
          <a:xfrm>
            <a:off x="1272240" y="5327280"/>
            <a:ext cx="4174200" cy="364680"/>
          </a:xfrm>
          <a:prstGeom prst="rect">
            <a:avLst/>
          </a:prstGeom>
          <a:solidFill>
            <a:srgbClr val="ffc000"/>
          </a:solid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Average yearly profit  of the pink cab</a:t>
            </a:r>
            <a:endParaRPr b="0" lang="en-IN" sz="1800" spc="-1" strike="noStrike">
              <a:latin typeface="Arial"/>
            </a:endParaRPr>
          </a:p>
        </p:txBody>
      </p:sp>
      <p:pic>
        <p:nvPicPr>
          <p:cNvPr id="163" name="Picture 7" descr=""/>
          <p:cNvPicPr/>
          <p:nvPr/>
        </p:nvPicPr>
        <p:blipFill>
          <a:blip r:embed="rId2"/>
          <a:srcRect l="16465" t="58831" r="52549" b="6376"/>
          <a:stretch/>
        </p:blipFill>
        <p:spPr>
          <a:xfrm>
            <a:off x="6193800" y="2000880"/>
            <a:ext cx="4659120" cy="2942280"/>
          </a:xfrm>
          <a:prstGeom prst="rect">
            <a:avLst/>
          </a:prstGeom>
          <a:ln>
            <a:noFill/>
          </a:ln>
        </p:spPr>
      </p:pic>
      <p:sp>
        <p:nvSpPr>
          <p:cNvPr id="164" name="CustomShape 3"/>
          <p:cNvSpPr/>
          <p:nvPr/>
        </p:nvSpPr>
        <p:spPr>
          <a:xfrm>
            <a:off x="6828120" y="5327280"/>
            <a:ext cx="3448440" cy="364680"/>
          </a:xfrm>
          <a:prstGeom prst="rect">
            <a:avLst/>
          </a:prstGeom>
          <a:solidFill>
            <a:srgbClr val="ffc000"/>
          </a:solid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Average Yearly profit of Yellow Cab</a:t>
            </a:r>
            <a:endParaRPr b="0" lang="en-IN" sz="1800" spc="-1" strike="noStrike">
              <a:latin typeface="Arial"/>
            </a:endParaRPr>
          </a:p>
        </p:txBody>
      </p:sp>
      <p:sp>
        <p:nvSpPr>
          <p:cNvPr id="165" name="CustomShape 4"/>
          <p:cNvSpPr/>
          <p:nvPr/>
        </p:nvSpPr>
        <p:spPr>
          <a:xfrm flipH="1">
            <a:off x="5019120" y="655920"/>
            <a:ext cx="4353120" cy="1261800"/>
          </a:xfrm>
          <a:custGeom>
            <a:avLst/>
            <a:gdLst/>
            <a:ahLst/>
            <a:rect l="l" t="t" r="r" b="b"/>
            <a:pathLst>
              <a:path w="21600" h="21600">
                <a:moveTo>
                  <a:pt x="0" y="0"/>
                </a:moveTo>
                <a:lnTo>
                  <a:pt x="21600" y="21600"/>
                </a:lnTo>
              </a:path>
            </a:pathLst>
          </a:custGeom>
          <a:noFill/>
          <a:ln>
            <a:tailEnd len="med" type="triangle" w="med"/>
          </a:ln>
        </p:spPr>
        <p:style>
          <a:lnRef idx="1">
            <a:schemeClr val="accent1"/>
          </a:lnRef>
          <a:fillRef idx="0">
            <a:schemeClr val="accent1"/>
          </a:fillRef>
          <a:effectRef idx="0">
            <a:schemeClr val="accent1"/>
          </a:effectRef>
          <a:fontRef idx="minor"/>
        </p:style>
      </p:sp>
      <p:sp>
        <p:nvSpPr>
          <p:cNvPr id="166" name="CustomShape 5"/>
          <p:cNvSpPr/>
          <p:nvPr/>
        </p:nvSpPr>
        <p:spPr>
          <a:xfrm flipH="1">
            <a:off x="8756280" y="815040"/>
            <a:ext cx="933840" cy="1112760"/>
          </a:xfrm>
          <a:custGeom>
            <a:avLst/>
            <a:gdLst/>
            <a:ahLst/>
            <a:rect l="l" t="t" r="r" b="b"/>
            <a:pathLst>
              <a:path w="21600" h="21600">
                <a:moveTo>
                  <a:pt x="0" y="0"/>
                </a:moveTo>
                <a:lnTo>
                  <a:pt x="21600" y="21600"/>
                </a:lnTo>
              </a:path>
            </a:pathLst>
          </a:custGeom>
          <a:noFill/>
          <a:ln>
            <a:tailEnd len="med" type="triangle" w="med"/>
          </a:ln>
        </p:spPr>
        <p:style>
          <a:lnRef idx="1">
            <a:schemeClr val="accent1"/>
          </a:lnRef>
          <a:fillRef idx="0">
            <a:schemeClr val="accent1"/>
          </a:fillRef>
          <a:effectRef idx="0">
            <a:schemeClr val="accent1"/>
          </a:effectRef>
          <a:fontRef idx="minor"/>
        </p:style>
      </p:sp>
      <p:sp>
        <p:nvSpPr>
          <p:cNvPr id="167" name="CustomShape 6"/>
          <p:cNvSpPr/>
          <p:nvPr/>
        </p:nvSpPr>
        <p:spPr>
          <a:xfrm>
            <a:off x="9501840" y="516960"/>
            <a:ext cx="2096640" cy="1736280"/>
          </a:xfrm>
          <a:prstGeom prst="rect">
            <a:avLst/>
          </a:prstGeom>
          <a:solidFill>
            <a:srgbClr val="ffc000"/>
          </a:solid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Analysis of the two bar chart summarizes that the Yellow Cab has more yearly profit than the pink Cab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TextShape 1"/>
          <p:cNvSpPr txBox="1"/>
          <p:nvPr/>
        </p:nvSpPr>
        <p:spPr>
          <a:xfrm>
            <a:off x="838080" y="365040"/>
            <a:ext cx="10515240" cy="1325160"/>
          </a:xfrm>
          <a:prstGeom prst="rect">
            <a:avLst/>
          </a:prstGeom>
          <a:noFill/>
          <a:ln>
            <a:noFill/>
          </a:ln>
        </p:spPr>
        <p:txBody>
          <a:bodyPr anchor="ctr">
            <a:noAutofit/>
          </a:bodyPr>
          <a:p>
            <a:pPr>
              <a:lnSpc>
                <a:spcPct val="90000"/>
              </a:lnSpc>
            </a:pPr>
            <a:r>
              <a:rPr b="1" lang="en-US" sz="4400" spc="-1" strike="noStrike">
                <a:solidFill>
                  <a:srgbClr val="000000"/>
                </a:solidFill>
                <a:latin typeface="Calibri Light"/>
              </a:rPr>
              <a:t>Analysis- Travel frequency/Month</a:t>
            </a:r>
            <a:endParaRPr b="0" lang="en-US" sz="4400" spc="-1" strike="noStrike">
              <a:solidFill>
                <a:srgbClr val="000000"/>
              </a:solidFill>
              <a:latin typeface="Calibri"/>
            </a:endParaRPr>
          </a:p>
        </p:txBody>
      </p:sp>
      <p:pic>
        <p:nvPicPr>
          <p:cNvPr id="169" name="Picture 3" descr=""/>
          <p:cNvPicPr/>
          <p:nvPr/>
        </p:nvPicPr>
        <p:blipFill>
          <a:blip r:embed="rId1"/>
          <a:srcRect l="16140" t="31300" r="18069" b="19272"/>
          <a:stretch/>
        </p:blipFill>
        <p:spPr>
          <a:xfrm>
            <a:off x="509760" y="2146680"/>
            <a:ext cx="9478800" cy="4005000"/>
          </a:xfrm>
          <a:prstGeom prst="rect">
            <a:avLst/>
          </a:prstGeom>
          <a:ln>
            <a:noFill/>
          </a:ln>
        </p:spPr>
      </p:pic>
      <p:sp>
        <p:nvSpPr>
          <p:cNvPr id="170" name="CustomShape 2"/>
          <p:cNvSpPr/>
          <p:nvPr/>
        </p:nvSpPr>
        <p:spPr>
          <a:xfrm>
            <a:off x="9988920" y="2673720"/>
            <a:ext cx="1858320" cy="1461960"/>
          </a:xfrm>
          <a:prstGeom prst="rect">
            <a:avLst/>
          </a:prstGeom>
          <a:solidFill>
            <a:srgbClr val="ffc000"/>
          </a:solid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Travel frequency per month shows more travel during the end of the year</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TextShape 1"/>
          <p:cNvSpPr txBox="1"/>
          <p:nvPr/>
        </p:nvSpPr>
        <p:spPr>
          <a:xfrm>
            <a:off x="838080" y="365040"/>
            <a:ext cx="10515240" cy="1325160"/>
          </a:xfrm>
          <a:prstGeom prst="rect">
            <a:avLst/>
          </a:prstGeom>
          <a:noFill/>
          <a:ln>
            <a:noFill/>
          </a:ln>
        </p:spPr>
        <p:txBody>
          <a:bodyPr anchor="ctr">
            <a:noAutofit/>
          </a:bodyPr>
          <a:p>
            <a:pPr>
              <a:lnSpc>
                <a:spcPct val="90000"/>
              </a:lnSpc>
            </a:pPr>
            <a:r>
              <a:rPr b="1" lang="en-US" sz="4400" spc="-1" strike="noStrike">
                <a:solidFill>
                  <a:srgbClr val="000000"/>
                </a:solidFill>
                <a:latin typeface="Calibri Light"/>
              </a:rPr>
              <a:t>Analysis-Travel Frequency/Year</a:t>
            </a:r>
            <a:endParaRPr b="0" lang="en-US" sz="4400" spc="-1" strike="noStrike">
              <a:solidFill>
                <a:srgbClr val="000000"/>
              </a:solidFill>
              <a:latin typeface="Calibri"/>
            </a:endParaRPr>
          </a:p>
        </p:txBody>
      </p:sp>
      <p:pic>
        <p:nvPicPr>
          <p:cNvPr id="172" name="Picture 3" descr=""/>
          <p:cNvPicPr/>
          <p:nvPr/>
        </p:nvPicPr>
        <p:blipFill>
          <a:blip r:embed="rId1"/>
          <a:srcRect l="16872" t="39993" r="20187" b="6957"/>
          <a:stretch/>
        </p:blipFill>
        <p:spPr>
          <a:xfrm>
            <a:off x="729000" y="2136960"/>
            <a:ext cx="8951400" cy="4243680"/>
          </a:xfrm>
          <a:prstGeom prst="rect">
            <a:avLst/>
          </a:prstGeom>
          <a:ln>
            <a:noFill/>
          </a:ln>
        </p:spPr>
      </p:pic>
      <p:sp>
        <p:nvSpPr>
          <p:cNvPr id="173" name="CustomShape 2"/>
          <p:cNvSpPr/>
          <p:nvPr/>
        </p:nvSpPr>
        <p:spPr>
          <a:xfrm>
            <a:off x="9810000" y="2912040"/>
            <a:ext cx="1917720" cy="2010600"/>
          </a:xfrm>
          <a:prstGeom prst="rect">
            <a:avLst/>
          </a:prstGeom>
          <a:solidFill>
            <a:srgbClr val="ffc000"/>
          </a:solid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The chart helps us to confirm that in 2017 there was maximum trips in comparison to Year 2016 and 2018.</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TextShape 1"/>
          <p:cNvSpPr txBox="1"/>
          <p:nvPr/>
        </p:nvSpPr>
        <p:spPr>
          <a:xfrm>
            <a:off x="477000" y="238680"/>
            <a:ext cx="10876320" cy="1451880"/>
          </a:xfrm>
          <a:prstGeom prst="rect">
            <a:avLst/>
          </a:prstGeom>
          <a:noFill/>
          <a:ln>
            <a:noFill/>
          </a:ln>
        </p:spPr>
        <p:txBody>
          <a:bodyPr anchor="ctr">
            <a:noAutofit/>
          </a:bodyPr>
          <a:p>
            <a:pPr>
              <a:lnSpc>
                <a:spcPct val="90000"/>
              </a:lnSpc>
            </a:pPr>
            <a:r>
              <a:rPr b="1" lang="en-US" sz="4400" spc="-1" strike="noStrike">
                <a:solidFill>
                  <a:srgbClr val="000000"/>
                </a:solidFill>
                <a:latin typeface="Calibri Light"/>
              </a:rPr>
              <a:t>Analysis -Cost of Trip by City and Company</a:t>
            </a:r>
            <a:endParaRPr b="0" lang="en-US" sz="4400" spc="-1" strike="noStrike">
              <a:solidFill>
                <a:srgbClr val="000000"/>
              </a:solidFill>
              <a:latin typeface="Calibri"/>
            </a:endParaRPr>
          </a:p>
        </p:txBody>
      </p:sp>
      <p:pic>
        <p:nvPicPr>
          <p:cNvPr id="175" name="Picture 2" descr=""/>
          <p:cNvPicPr/>
          <p:nvPr/>
        </p:nvPicPr>
        <p:blipFill>
          <a:blip r:embed="rId1"/>
          <a:srcRect l="2563" t="19598" r="48455" b="23871"/>
          <a:stretch/>
        </p:blipFill>
        <p:spPr>
          <a:xfrm>
            <a:off x="218520" y="1838880"/>
            <a:ext cx="4263480" cy="5058720"/>
          </a:xfrm>
          <a:prstGeom prst="rect">
            <a:avLst/>
          </a:prstGeom>
          <a:ln>
            <a:noFill/>
          </a:ln>
        </p:spPr>
      </p:pic>
      <p:pic>
        <p:nvPicPr>
          <p:cNvPr id="176" name="Picture 3" descr=""/>
          <p:cNvPicPr/>
          <p:nvPr/>
        </p:nvPicPr>
        <p:blipFill>
          <a:blip r:embed="rId2"/>
          <a:srcRect l="50636" t="13445" r="11793" b="23871"/>
          <a:stretch/>
        </p:blipFill>
        <p:spPr>
          <a:xfrm>
            <a:off x="4482720" y="1803960"/>
            <a:ext cx="4810320" cy="4646160"/>
          </a:xfrm>
          <a:prstGeom prst="rect">
            <a:avLst/>
          </a:prstGeom>
          <a:ln>
            <a:noFill/>
          </a:ln>
        </p:spPr>
      </p:pic>
      <p:sp>
        <p:nvSpPr>
          <p:cNvPr id="177" name="CustomShape 2"/>
          <p:cNvSpPr/>
          <p:nvPr/>
        </p:nvSpPr>
        <p:spPr>
          <a:xfrm>
            <a:off x="9432360" y="2792880"/>
            <a:ext cx="2096640" cy="1369080"/>
          </a:xfrm>
          <a:prstGeom prst="rect">
            <a:avLst/>
          </a:prstGeom>
          <a:solidFill>
            <a:schemeClr val="accent2">
              <a:lumMod val="40000"/>
              <a:lumOff val="60000"/>
            </a:schemeClr>
          </a:solidFill>
          <a:ln>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Calibri"/>
              </a:rPr>
              <a:t>While comparing   City visit in relation to company record shows pink Cab with 23.6% of records and  Yellow Car with 76.4% .</a:t>
            </a:r>
            <a:endParaRPr b="0" lang="en-IN" sz="1400" spc="-1" strike="noStrike">
              <a:latin typeface="Arial"/>
            </a:endParaRPr>
          </a:p>
        </p:txBody>
      </p:sp>
      <p:pic>
        <p:nvPicPr>
          <p:cNvPr id="178" name="Picture 6" descr=""/>
          <p:cNvPicPr/>
          <p:nvPr/>
        </p:nvPicPr>
        <p:blipFill>
          <a:blip r:embed="rId3"/>
          <a:srcRect l="12226" t="26229" r="24344" b="7391"/>
          <a:stretch/>
        </p:blipFill>
        <p:spPr>
          <a:xfrm>
            <a:off x="8464680" y="4479840"/>
            <a:ext cx="3726720" cy="219384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TextShape 1"/>
          <p:cNvSpPr txBox="1"/>
          <p:nvPr/>
        </p:nvSpPr>
        <p:spPr>
          <a:xfrm>
            <a:off x="838080" y="365040"/>
            <a:ext cx="10515240" cy="1325160"/>
          </a:xfrm>
          <a:prstGeom prst="rect">
            <a:avLst/>
          </a:prstGeom>
          <a:noFill/>
          <a:ln>
            <a:noFill/>
          </a:ln>
        </p:spPr>
        <p:txBody>
          <a:bodyPr anchor="ctr">
            <a:noAutofit/>
          </a:bodyPr>
          <a:p>
            <a:pPr>
              <a:lnSpc>
                <a:spcPct val="90000"/>
              </a:lnSpc>
            </a:pPr>
            <a:r>
              <a:rPr b="1" lang="en-US" sz="4400" spc="-1" strike="noStrike">
                <a:solidFill>
                  <a:srgbClr val="000000"/>
                </a:solidFill>
                <a:latin typeface="Calibri Light"/>
              </a:rPr>
              <a:t>Analysis-Payment Mode</a:t>
            </a:r>
            <a:endParaRPr b="0" lang="en-US" sz="4400" spc="-1" strike="noStrike">
              <a:solidFill>
                <a:srgbClr val="000000"/>
              </a:solidFill>
              <a:latin typeface="Calibri"/>
            </a:endParaRPr>
          </a:p>
        </p:txBody>
      </p:sp>
      <p:pic>
        <p:nvPicPr>
          <p:cNvPr id="180" name="Picture 3" descr=""/>
          <p:cNvPicPr/>
          <p:nvPr/>
        </p:nvPicPr>
        <p:blipFill>
          <a:blip r:embed="rId1"/>
          <a:srcRect l="16791" t="57673" r="53281" b="9855"/>
          <a:stretch/>
        </p:blipFill>
        <p:spPr>
          <a:xfrm>
            <a:off x="145080" y="2554200"/>
            <a:ext cx="5519880" cy="3368880"/>
          </a:xfrm>
          <a:prstGeom prst="rect">
            <a:avLst/>
          </a:prstGeom>
          <a:ln>
            <a:noFill/>
          </a:ln>
        </p:spPr>
      </p:pic>
      <p:sp>
        <p:nvSpPr>
          <p:cNvPr id="181" name="CustomShape 2"/>
          <p:cNvSpPr/>
          <p:nvPr/>
        </p:nvSpPr>
        <p:spPr>
          <a:xfrm>
            <a:off x="6589800" y="2713320"/>
            <a:ext cx="2822400" cy="1187640"/>
          </a:xfrm>
          <a:prstGeom prst="rect">
            <a:avLst/>
          </a:prstGeom>
          <a:solidFill>
            <a:srgbClr val="ffc000"/>
          </a:solid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The payment mode analysis by both the Yellow and Pink Cab’s are equally distributed for cash and Card</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TextShape 1"/>
          <p:cNvSpPr txBox="1"/>
          <p:nvPr/>
        </p:nvSpPr>
        <p:spPr>
          <a:xfrm>
            <a:off x="838080" y="365040"/>
            <a:ext cx="10515240" cy="1325160"/>
          </a:xfrm>
          <a:prstGeom prst="rect">
            <a:avLst/>
          </a:prstGeom>
          <a:noFill/>
          <a:ln>
            <a:noFill/>
          </a:ln>
        </p:spPr>
        <p:txBody>
          <a:bodyPr anchor="ctr">
            <a:noAutofit/>
          </a:bodyPr>
          <a:p>
            <a:pPr>
              <a:lnSpc>
                <a:spcPct val="90000"/>
              </a:lnSpc>
            </a:pPr>
            <a:r>
              <a:rPr b="1" lang="en-US" sz="4400" spc="-1" strike="noStrike">
                <a:solidFill>
                  <a:srgbClr val="000000"/>
                </a:solidFill>
                <a:latin typeface="Calibri Light"/>
              </a:rPr>
              <a:t>Analysis-Payment mode and Profit</a:t>
            </a:r>
            <a:endParaRPr b="0" lang="en-US" sz="4400" spc="-1" strike="noStrike">
              <a:solidFill>
                <a:srgbClr val="000000"/>
              </a:solidFill>
              <a:latin typeface="Calibri"/>
            </a:endParaRPr>
          </a:p>
        </p:txBody>
      </p:sp>
      <p:pic>
        <p:nvPicPr>
          <p:cNvPr id="183" name="Picture 3" descr=""/>
          <p:cNvPicPr/>
          <p:nvPr/>
        </p:nvPicPr>
        <p:blipFill>
          <a:blip r:embed="rId1"/>
          <a:srcRect l="15406" t="46369" r="52957" b="19853"/>
          <a:stretch/>
        </p:blipFill>
        <p:spPr>
          <a:xfrm>
            <a:off x="838080" y="2037600"/>
            <a:ext cx="7290360" cy="4377960"/>
          </a:xfrm>
          <a:prstGeom prst="rect">
            <a:avLst/>
          </a:prstGeom>
          <a:ln>
            <a:noFill/>
          </a:ln>
        </p:spPr>
      </p:pic>
      <p:sp>
        <p:nvSpPr>
          <p:cNvPr id="184" name="CustomShape 2"/>
          <p:cNvSpPr/>
          <p:nvPr/>
        </p:nvSpPr>
        <p:spPr>
          <a:xfrm>
            <a:off x="8517960" y="2584080"/>
            <a:ext cx="3011040" cy="913320"/>
          </a:xfrm>
          <a:prstGeom prst="rect">
            <a:avLst/>
          </a:prstGeom>
          <a:solidFill>
            <a:srgbClr val="ffc000"/>
          </a:solid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The analysis of Payment mode and profit for both the companies are equal</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TextShape 1"/>
          <p:cNvSpPr txBox="1"/>
          <p:nvPr/>
        </p:nvSpPr>
        <p:spPr>
          <a:xfrm rot="5400000">
            <a:off x="-561960" y="562320"/>
            <a:ext cx="6857640" cy="5732640"/>
          </a:xfrm>
          <a:prstGeom prst="rect">
            <a:avLst/>
          </a:prstGeom>
          <a:solidFill>
            <a:srgbClr val="3b3b3b"/>
          </a:solidFill>
          <a:ln>
            <a:noFill/>
          </a:ln>
        </p:spPr>
        <p:txBody>
          <a:bodyPr lIns="45720" rIns="45720" tIns="91440" bIns="91440">
            <a:noAutofit/>
          </a:bodyPr>
          <a:p>
            <a:pPr algn="ctr">
              <a:lnSpc>
                <a:spcPct val="90000"/>
              </a:lnSpc>
            </a:pPr>
            <a:br/>
            <a:br/>
            <a:br/>
            <a:r>
              <a:rPr b="1" lang="en-US" sz="6000" spc="-1" strike="noStrike">
                <a:solidFill>
                  <a:srgbClr val="ff6600"/>
                </a:solidFill>
                <a:latin typeface="Calibri Light"/>
              </a:rPr>
              <a:t>Agenda</a:t>
            </a:r>
            <a:endParaRPr b="0" lang="en-US" sz="6000" spc="-1" strike="noStrike">
              <a:solidFill>
                <a:srgbClr val="000000"/>
              </a:solidFill>
              <a:latin typeface="Calibri"/>
            </a:endParaRPr>
          </a:p>
        </p:txBody>
      </p:sp>
      <p:sp>
        <p:nvSpPr>
          <p:cNvPr id="126" name="TextShape 2"/>
          <p:cNvSpPr txBox="1"/>
          <p:nvPr/>
        </p:nvSpPr>
        <p:spPr>
          <a:xfrm rot="21568800">
            <a:off x="5536440" y="61560"/>
            <a:ext cx="6857640" cy="6458400"/>
          </a:xfrm>
          <a:prstGeom prst="rect">
            <a:avLst/>
          </a:prstGeom>
          <a:noFill/>
          <a:ln>
            <a:noFill/>
          </a:ln>
        </p:spPr>
        <p:txBody>
          <a:bodyPr lIns="45720" rIns="45720" tIns="91440" bIns="91440">
            <a:normAutofit/>
          </a:bodyPr>
          <a:p>
            <a:pPr algn="ctr">
              <a:lnSpc>
                <a:spcPct val="90000"/>
              </a:lnSpc>
              <a:spcBef>
                <a:spcPts val="1001"/>
              </a:spcBef>
              <a:tabLst>
                <a:tab algn="l" pos="0"/>
              </a:tabLst>
            </a:pPr>
            <a:endParaRPr b="0" lang="en-IN" sz="3200" spc="-1" strike="noStrike">
              <a:latin typeface="Arial"/>
            </a:endParaRPr>
          </a:p>
          <a:p>
            <a:pPr algn="just">
              <a:lnSpc>
                <a:spcPct val="90000"/>
              </a:lnSpc>
              <a:spcBef>
                <a:spcPts val="1001"/>
              </a:spcBef>
              <a:tabLst>
                <a:tab algn="l" pos="0"/>
              </a:tabLst>
            </a:pPr>
            <a:r>
              <a:rPr b="0" lang="en-US" sz="2400" spc="-1" strike="noStrike">
                <a:solidFill>
                  <a:srgbClr val="ff6600"/>
                </a:solidFill>
                <a:latin typeface="Calibri"/>
              </a:rPr>
              <a:t>   </a:t>
            </a:r>
            <a:endParaRPr b="0" lang="en-IN" sz="2400" spc="-1" strike="noStrike">
              <a:latin typeface="Arial"/>
            </a:endParaRPr>
          </a:p>
          <a:p>
            <a:pPr algn="just">
              <a:lnSpc>
                <a:spcPct val="90000"/>
              </a:lnSpc>
              <a:spcBef>
                <a:spcPts val="1001"/>
              </a:spcBef>
              <a:tabLst>
                <a:tab algn="l" pos="0"/>
              </a:tabLst>
            </a:pPr>
            <a:r>
              <a:rPr b="0" lang="en-US" sz="2800" spc="-1" strike="noStrike">
                <a:solidFill>
                  <a:srgbClr val="ff6600"/>
                </a:solidFill>
                <a:latin typeface="Calibri"/>
              </a:rPr>
              <a:t>         </a:t>
            </a:r>
            <a:endParaRPr b="0" lang="en-IN" sz="2800" spc="-1" strike="noStrike">
              <a:latin typeface="Arial"/>
            </a:endParaRPr>
          </a:p>
          <a:p>
            <a:pPr algn="just">
              <a:lnSpc>
                <a:spcPct val="90000"/>
              </a:lnSpc>
              <a:spcBef>
                <a:spcPts val="1001"/>
              </a:spcBef>
              <a:tabLst>
                <a:tab algn="l" pos="0"/>
              </a:tabLst>
            </a:pPr>
            <a:r>
              <a:rPr b="0" lang="en-US" sz="2800" spc="-1" strike="noStrike">
                <a:solidFill>
                  <a:srgbClr val="ff6600"/>
                </a:solidFill>
                <a:latin typeface="Calibri"/>
              </a:rPr>
              <a:t>         </a:t>
            </a:r>
            <a:r>
              <a:rPr b="0" lang="en-US" sz="2800" spc="-1" strike="noStrike">
                <a:solidFill>
                  <a:srgbClr val="ff6600"/>
                </a:solidFill>
                <a:latin typeface="Calibri"/>
              </a:rPr>
              <a:t>Executive Summary</a:t>
            </a:r>
            <a:endParaRPr b="0" lang="en-IN" sz="2800" spc="-1" strike="noStrike">
              <a:latin typeface="Arial"/>
            </a:endParaRPr>
          </a:p>
          <a:p>
            <a:pPr algn="just">
              <a:lnSpc>
                <a:spcPct val="90000"/>
              </a:lnSpc>
              <a:spcBef>
                <a:spcPts val="1001"/>
              </a:spcBef>
              <a:tabLst>
                <a:tab algn="l" pos="0"/>
              </a:tabLst>
            </a:pPr>
            <a:r>
              <a:rPr b="0" lang="en-US" sz="2800" spc="-1" strike="noStrike">
                <a:solidFill>
                  <a:srgbClr val="ff6600"/>
                </a:solidFill>
                <a:latin typeface="Calibri"/>
              </a:rPr>
              <a:t>         </a:t>
            </a:r>
            <a:r>
              <a:rPr b="0" lang="en-US" sz="2800" spc="-1" strike="noStrike">
                <a:solidFill>
                  <a:srgbClr val="ff6600"/>
                </a:solidFill>
                <a:latin typeface="Calibri"/>
              </a:rPr>
              <a:t>Problem Statement</a:t>
            </a:r>
            <a:endParaRPr b="0" lang="en-IN" sz="2800" spc="-1" strike="noStrike">
              <a:latin typeface="Arial"/>
            </a:endParaRPr>
          </a:p>
          <a:p>
            <a:pPr algn="just">
              <a:lnSpc>
                <a:spcPct val="90000"/>
              </a:lnSpc>
              <a:spcBef>
                <a:spcPts val="1001"/>
              </a:spcBef>
              <a:tabLst>
                <a:tab algn="l" pos="0"/>
              </a:tabLst>
            </a:pPr>
            <a:r>
              <a:rPr b="0" lang="en-US" sz="2800" spc="-1" strike="noStrike">
                <a:solidFill>
                  <a:srgbClr val="ff6600"/>
                </a:solidFill>
                <a:latin typeface="Calibri"/>
              </a:rPr>
              <a:t>         </a:t>
            </a:r>
            <a:r>
              <a:rPr b="0" lang="en-US" sz="2800" spc="-1" strike="noStrike">
                <a:solidFill>
                  <a:srgbClr val="ff6600"/>
                </a:solidFill>
                <a:latin typeface="Calibri"/>
              </a:rPr>
              <a:t>Approach</a:t>
            </a:r>
            <a:endParaRPr b="0" lang="en-IN" sz="2800" spc="-1" strike="noStrike">
              <a:latin typeface="Arial"/>
            </a:endParaRPr>
          </a:p>
          <a:p>
            <a:pPr algn="just">
              <a:lnSpc>
                <a:spcPct val="90000"/>
              </a:lnSpc>
              <a:spcBef>
                <a:spcPts val="1001"/>
              </a:spcBef>
              <a:tabLst>
                <a:tab algn="l" pos="0"/>
              </a:tabLst>
            </a:pPr>
            <a:r>
              <a:rPr b="0" lang="en-US" sz="2800" spc="-1" strike="noStrike">
                <a:solidFill>
                  <a:srgbClr val="ff6600"/>
                </a:solidFill>
                <a:latin typeface="Calibri"/>
              </a:rPr>
              <a:t>         </a:t>
            </a:r>
            <a:r>
              <a:rPr b="0" lang="en-US" sz="2800" spc="-1" strike="noStrike">
                <a:solidFill>
                  <a:srgbClr val="ff6600"/>
                </a:solidFill>
                <a:latin typeface="Calibri"/>
              </a:rPr>
              <a:t>EDA</a:t>
            </a:r>
            <a:endParaRPr b="0" lang="en-IN" sz="2800" spc="-1" strike="noStrike">
              <a:latin typeface="Arial"/>
            </a:endParaRPr>
          </a:p>
          <a:p>
            <a:pPr algn="just">
              <a:lnSpc>
                <a:spcPct val="90000"/>
              </a:lnSpc>
              <a:spcBef>
                <a:spcPts val="1001"/>
              </a:spcBef>
              <a:tabLst>
                <a:tab algn="l" pos="0"/>
              </a:tabLst>
            </a:pPr>
            <a:r>
              <a:rPr b="0" lang="en-US" sz="2800" spc="-1" strike="noStrike">
                <a:solidFill>
                  <a:srgbClr val="ff6600"/>
                </a:solidFill>
                <a:latin typeface="Calibri"/>
              </a:rPr>
              <a:t>         </a:t>
            </a:r>
            <a:r>
              <a:rPr b="0" lang="en-US" sz="2800" spc="-1" strike="noStrike">
                <a:solidFill>
                  <a:srgbClr val="ff6600"/>
                </a:solidFill>
                <a:latin typeface="Calibri"/>
              </a:rPr>
              <a:t>EDA Summary</a:t>
            </a:r>
            <a:endParaRPr b="0" lang="en-IN" sz="2800" spc="-1" strike="noStrike">
              <a:latin typeface="Arial"/>
            </a:endParaRPr>
          </a:p>
          <a:p>
            <a:pPr algn="just">
              <a:lnSpc>
                <a:spcPct val="90000"/>
              </a:lnSpc>
              <a:spcBef>
                <a:spcPts val="1001"/>
              </a:spcBef>
              <a:tabLst>
                <a:tab algn="l" pos="0"/>
              </a:tabLst>
            </a:pPr>
            <a:r>
              <a:rPr b="0" lang="en-US" sz="2800" spc="-1" strike="noStrike">
                <a:solidFill>
                  <a:srgbClr val="ff6600"/>
                </a:solidFill>
                <a:latin typeface="Calibri"/>
              </a:rPr>
              <a:t>         </a:t>
            </a:r>
            <a:r>
              <a:rPr b="0" lang="en-US" sz="2800" spc="-1" strike="noStrike">
                <a:solidFill>
                  <a:srgbClr val="ff6600"/>
                </a:solidFill>
                <a:latin typeface="Calibri"/>
              </a:rPr>
              <a:t>Recommendations</a:t>
            </a:r>
            <a:endParaRPr b="0" lang="en-IN" sz="2800" spc="-1" strike="noStrike">
              <a:latin typeface="Arial"/>
            </a:endParaRPr>
          </a:p>
          <a:p>
            <a:pPr algn="ctr">
              <a:lnSpc>
                <a:spcPct val="90000"/>
              </a:lnSpc>
              <a:spcBef>
                <a:spcPts val="1001"/>
              </a:spcBef>
              <a:tabLst>
                <a:tab algn="l" pos="0"/>
              </a:tabLst>
            </a:pPr>
            <a:endParaRPr b="0" lang="en-IN" sz="2800" spc="-1" strike="noStrike">
              <a:latin typeface="Arial"/>
            </a:endParaRPr>
          </a:p>
          <a:p>
            <a:pPr algn="ctr">
              <a:lnSpc>
                <a:spcPct val="90000"/>
              </a:lnSpc>
              <a:spcBef>
                <a:spcPts val="1001"/>
              </a:spcBef>
              <a:tabLst>
                <a:tab algn="l" pos="0"/>
              </a:tabLst>
            </a:pPr>
            <a:endParaRPr b="0" lang="en-IN" sz="2800" spc="-1" strike="noStrike">
              <a:latin typeface="Arial"/>
            </a:endParaRPr>
          </a:p>
          <a:p>
            <a:pPr algn="ctr">
              <a:lnSpc>
                <a:spcPct val="90000"/>
              </a:lnSpc>
              <a:spcBef>
                <a:spcPts val="1001"/>
              </a:spcBef>
              <a:tabLst>
                <a:tab algn="l" pos="0"/>
              </a:tabLst>
            </a:pPr>
            <a:endParaRPr b="0" lang="en-IN" sz="2800" spc="-1" strike="noStrike">
              <a:latin typeface="Arial"/>
            </a:endParaRPr>
          </a:p>
        </p:txBody>
      </p:sp>
      <p:pic>
        <p:nvPicPr>
          <p:cNvPr id="127" name="Picture 3" descr=""/>
          <p:cNvPicPr/>
          <p:nvPr/>
        </p:nvPicPr>
        <p:blipFill>
          <a:blip r:embed="rId1"/>
          <a:stretch/>
        </p:blipFill>
        <p:spPr>
          <a:xfrm>
            <a:off x="0" y="5863680"/>
            <a:ext cx="1654200" cy="99396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TextShape 1"/>
          <p:cNvSpPr txBox="1"/>
          <p:nvPr/>
        </p:nvSpPr>
        <p:spPr>
          <a:xfrm>
            <a:off x="838080" y="325440"/>
            <a:ext cx="10515240" cy="1325160"/>
          </a:xfrm>
          <a:prstGeom prst="rect">
            <a:avLst/>
          </a:prstGeom>
          <a:noFill/>
          <a:ln>
            <a:noFill/>
          </a:ln>
        </p:spPr>
        <p:txBody>
          <a:bodyPr anchor="ctr">
            <a:noAutofit/>
          </a:bodyPr>
          <a:p>
            <a:pPr>
              <a:lnSpc>
                <a:spcPct val="90000"/>
              </a:lnSpc>
            </a:pPr>
            <a:r>
              <a:rPr b="1" lang="en-US" sz="4400" spc="-1" strike="noStrike">
                <a:solidFill>
                  <a:srgbClr val="000000"/>
                </a:solidFill>
                <a:latin typeface="Calibri Light"/>
              </a:rPr>
              <a:t>Analysis- Profit by Year, Company &amp; City</a:t>
            </a:r>
            <a:endParaRPr b="0" lang="en-US" sz="4400" spc="-1" strike="noStrike">
              <a:solidFill>
                <a:srgbClr val="000000"/>
              </a:solidFill>
              <a:latin typeface="Calibri"/>
            </a:endParaRPr>
          </a:p>
        </p:txBody>
      </p:sp>
      <p:pic>
        <p:nvPicPr>
          <p:cNvPr id="186" name="Content Placeholder 4" descr=""/>
          <p:cNvPicPr/>
          <p:nvPr/>
        </p:nvPicPr>
        <p:blipFill>
          <a:blip r:embed="rId1"/>
          <a:srcRect l="15844" t="15423" r="45669" b="5134"/>
          <a:stretch/>
        </p:blipFill>
        <p:spPr>
          <a:xfrm>
            <a:off x="4064040" y="1593360"/>
            <a:ext cx="5765400" cy="5167080"/>
          </a:xfrm>
          <a:prstGeom prst="rect">
            <a:avLst/>
          </a:prstGeom>
          <a:ln>
            <a:noFill/>
          </a:ln>
        </p:spPr>
      </p:pic>
      <p:pic>
        <p:nvPicPr>
          <p:cNvPr id="187" name="Picture 6" descr=""/>
          <p:cNvPicPr/>
          <p:nvPr/>
        </p:nvPicPr>
        <p:blipFill>
          <a:blip r:embed="rId2"/>
          <a:srcRect l="2528" t="18404" r="69665" b="19997"/>
          <a:stretch/>
        </p:blipFill>
        <p:spPr>
          <a:xfrm>
            <a:off x="132840" y="1593360"/>
            <a:ext cx="3930840" cy="5075280"/>
          </a:xfrm>
          <a:prstGeom prst="rect">
            <a:avLst/>
          </a:prstGeom>
          <a:ln>
            <a:noFill/>
          </a:ln>
        </p:spPr>
      </p:pic>
      <p:sp>
        <p:nvSpPr>
          <p:cNvPr id="188" name="CustomShape 2"/>
          <p:cNvSpPr/>
          <p:nvPr/>
        </p:nvSpPr>
        <p:spPr>
          <a:xfrm>
            <a:off x="10157760" y="1888560"/>
            <a:ext cx="1673280" cy="1155960"/>
          </a:xfrm>
          <a:prstGeom prst="rect">
            <a:avLst/>
          </a:prstGeom>
          <a:solidFill>
            <a:schemeClr val="accent2">
              <a:lumMod val="40000"/>
              <a:lumOff val="60000"/>
            </a:schemeClr>
          </a:solidFill>
          <a:ln>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Calibri"/>
              </a:rPr>
              <a:t>Analysis of 19.02% increase in profit between 2016 Yellow Cab and 2017 Yellow Cab </a:t>
            </a: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TextShape 1"/>
          <p:cNvSpPr txBox="1"/>
          <p:nvPr/>
        </p:nvSpPr>
        <p:spPr>
          <a:xfrm>
            <a:off x="838080" y="365040"/>
            <a:ext cx="10515240" cy="1325160"/>
          </a:xfrm>
          <a:prstGeom prst="rect">
            <a:avLst/>
          </a:prstGeom>
          <a:noFill/>
          <a:ln>
            <a:noFill/>
          </a:ln>
        </p:spPr>
        <p:txBody>
          <a:bodyPr anchor="ctr">
            <a:noAutofit/>
          </a:bodyPr>
          <a:p>
            <a:pPr>
              <a:lnSpc>
                <a:spcPct val="90000"/>
              </a:lnSpc>
            </a:pPr>
            <a:r>
              <a:rPr b="1" lang="en-US" sz="4400" spc="-1" strike="noStrike">
                <a:solidFill>
                  <a:srgbClr val="000000"/>
                </a:solidFill>
                <a:latin typeface="Calibri Light"/>
              </a:rPr>
              <a:t>Analysis-Decrease in Profit by year, day and Company</a:t>
            </a:r>
            <a:endParaRPr b="0" lang="en-US" sz="4400" spc="-1" strike="noStrike">
              <a:solidFill>
                <a:srgbClr val="000000"/>
              </a:solidFill>
              <a:latin typeface="Calibri"/>
            </a:endParaRPr>
          </a:p>
        </p:txBody>
      </p:sp>
      <p:pic>
        <p:nvPicPr>
          <p:cNvPr id="190" name="Content Placeholder 4" descr=""/>
          <p:cNvPicPr/>
          <p:nvPr/>
        </p:nvPicPr>
        <p:blipFill>
          <a:blip r:embed="rId1"/>
          <a:srcRect l="27726" t="759" r="36033" b="18607"/>
          <a:stretch/>
        </p:blipFill>
        <p:spPr>
          <a:xfrm>
            <a:off x="4552200" y="1530720"/>
            <a:ext cx="4025160" cy="5038560"/>
          </a:xfrm>
          <a:prstGeom prst="rect">
            <a:avLst/>
          </a:prstGeom>
          <a:ln>
            <a:noFill/>
          </a:ln>
        </p:spPr>
      </p:pic>
      <p:pic>
        <p:nvPicPr>
          <p:cNvPr id="191" name="Picture 6" descr=""/>
          <p:cNvPicPr/>
          <p:nvPr/>
        </p:nvPicPr>
        <p:blipFill>
          <a:blip r:embed="rId2"/>
          <a:srcRect l="2854" t="18114" r="68604" b="17099"/>
          <a:stretch/>
        </p:blipFill>
        <p:spPr>
          <a:xfrm>
            <a:off x="821520" y="1690560"/>
            <a:ext cx="3759840" cy="4801680"/>
          </a:xfrm>
          <a:prstGeom prst="rect">
            <a:avLst/>
          </a:prstGeom>
          <a:ln>
            <a:noFill/>
          </a:ln>
        </p:spPr>
      </p:pic>
      <p:sp>
        <p:nvSpPr>
          <p:cNvPr id="192" name="CustomShape 2"/>
          <p:cNvSpPr/>
          <p:nvPr/>
        </p:nvSpPr>
        <p:spPr>
          <a:xfrm>
            <a:off x="9223560" y="2077200"/>
            <a:ext cx="2146320" cy="1795320"/>
          </a:xfrm>
          <a:prstGeom prst="rect">
            <a:avLst/>
          </a:prstGeom>
          <a:solidFill>
            <a:schemeClr val="accent2">
              <a:lumMod val="40000"/>
              <a:lumOff val="60000"/>
            </a:schemeClr>
          </a:solidFill>
          <a:ln>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Calibri"/>
              </a:rPr>
              <a:t>In Conclusion from the plot we can analyze 18.45% decrease in profit between the 2017 Yellow Cab and 2018 Yellow Cab thus concluding that yellow Cab had maximum profit in 2017</a:t>
            </a: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TextShape 1"/>
          <p:cNvSpPr txBox="1"/>
          <p:nvPr/>
        </p:nvSpPr>
        <p:spPr>
          <a:xfrm>
            <a:off x="838080" y="365040"/>
            <a:ext cx="10515240" cy="1325160"/>
          </a:xfrm>
          <a:prstGeom prst="rect">
            <a:avLst/>
          </a:prstGeom>
          <a:noFill/>
          <a:ln>
            <a:noFill/>
          </a:ln>
        </p:spPr>
        <p:txBody>
          <a:bodyPr anchor="ctr">
            <a:noAutofit/>
          </a:bodyPr>
          <a:p>
            <a:pPr>
              <a:lnSpc>
                <a:spcPct val="90000"/>
              </a:lnSpc>
            </a:pPr>
            <a:r>
              <a:rPr b="1" lang="en-US" sz="4400" spc="-1" strike="noStrike">
                <a:solidFill>
                  <a:srgbClr val="000000"/>
                </a:solidFill>
                <a:latin typeface="Calibri Light"/>
              </a:rPr>
              <a:t>Analysis-Profit by Customer base ( Age )</a:t>
            </a:r>
            <a:endParaRPr b="0" lang="en-US" sz="4400" spc="-1" strike="noStrike">
              <a:solidFill>
                <a:srgbClr val="000000"/>
              </a:solidFill>
              <a:latin typeface="Calibri"/>
            </a:endParaRPr>
          </a:p>
        </p:txBody>
      </p:sp>
      <p:pic>
        <p:nvPicPr>
          <p:cNvPr id="194" name="Picture 8" descr=""/>
          <p:cNvPicPr/>
          <p:nvPr/>
        </p:nvPicPr>
        <p:blipFill>
          <a:blip r:embed="rId1"/>
          <a:srcRect l="2772" t="20140" r="37632" b="9928"/>
          <a:stretch/>
        </p:blipFill>
        <p:spPr>
          <a:xfrm>
            <a:off x="111960" y="2246400"/>
            <a:ext cx="6372000" cy="4205520"/>
          </a:xfrm>
          <a:prstGeom prst="rect">
            <a:avLst/>
          </a:prstGeom>
          <a:ln>
            <a:noFill/>
          </a:ln>
        </p:spPr>
      </p:pic>
      <p:pic>
        <p:nvPicPr>
          <p:cNvPr id="195" name="Picture 10" descr=""/>
          <p:cNvPicPr/>
          <p:nvPr/>
        </p:nvPicPr>
        <p:blipFill>
          <a:blip r:embed="rId2"/>
          <a:srcRect l="36762" t="0" r="28177" b="18114"/>
          <a:stretch/>
        </p:blipFill>
        <p:spPr>
          <a:xfrm>
            <a:off x="6484680" y="1305720"/>
            <a:ext cx="5223240" cy="5615280"/>
          </a:xfrm>
          <a:prstGeom prst="rect">
            <a:avLst/>
          </a:prstGeom>
          <a:ln>
            <a:noFill/>
          </a:ln>
        </p:spPr>
      </p:pic>
      <p:sp>
        <p:nvSpPr>
          <p:cNvPr id="196" name="CustomShape 2"/>
          <p:cNvSpPr/>
          <p:nvPr/>
        </p:nvSpPr>
        <p:spPr>
          <a:xfrm>
            <a:off x="3518280" y="5148360"/>
            <a:ext cx="2673360" cy="942840"/>
          </a:xfrm>
          <a:prstGeom prst="rect">
            <a:avLst/>
          </a:prstGeom>
          <a:solidFill>
            <a:schemeClr val="accent2">
              <a:lumMod val="40000"/>
              <a:lumOff val="60000"/>
            </a:schemeClr>
          </a:solidFill>
          <a:ln>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Calibri"/>
              </a:rPr>
              <a:t>We can conclude from the given analysis that the males contributed by having 15.94% more profit from 2016 to 2017</a:t>
            </a: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TextShape 1"/>
          <p:cNvSpPr txBox="1"/>
          <p:nvPr/>
        </p:nvSpPr>
        <p:spPr>
          <a:xfrm>
            <a:off x="838080" y="365040"/>
            <a:ext cx="10515240" cy="1325160"/>
          </a:xfrm>
          <a:prstGeom prst="rect">
            <a:avLst/>
          </a:prstGeom>
          <a:noFill/>
          <a:ln>
            <a:noFill/>
          </a:ln>
        </p:spPr>
        <p:txBody>
          <a:bodyPr anchor="ctr">
            <a:noAutofit/>
          </a:bodyPr>
          <a:p>
            <a:pPr>
              <a:lnSpc>
                <a:spcPct val="90000"/>
              </a:lnSpc>
            </a:pPr>
            <a:r>
              <a:rPr b="1" lang="en-US" sz="4400" spc="-1" strike="noStrike">
                <a:solidFill>
                  <a:srgbClr val="000000"/>
                </a:solidFill>
                <a:latin typeface="Calibri Light"/>
              </a:rPr>
              <a:t>Analysis-Travel Frequency by gender</a:t>
            </a:r>
            <a:endParaRPr b="0" lang="en-US" sz="4400" spc="-1" strike="noStrike">
              <a:solidFill>
                <a:srgbClr val="000000"/>
              </a:solidFill>
              <a:latin typeface="Calibri"/>
            </a:endParaRPr>
          </a:p>
        </p:txBody>
      </p:sp>
      <p:pic>
        <p:nvPicPr>
          <p:cNvPr id="198" name="Picture 3" descr=""/>
          <p:cNvPicPr/>
          <p:nvPr/>
        </p:nvPicPr>
        <p:blipFill>
          <a:blip r:embed="rId1"/>
          <a:srcRect l="17116" t="35356" r="44071" b="13620"/>
          <a:stretch/>
        </p:blipFill>
        <p:spPr>
          <a:xfrm>
            <a:off x="735480" y="1776960"/>
            <a:ext cx="4909680" cy="3630600"/>
          </a:xfrm>
          <a:prstGeom prst="rect">
            <a:avLst/>
          </a:prstGeom>
          <a:ln>
            <a:noFill/>
          </a:ln>
        </p:spPr>
      </p:pic>
      <p:sp>
        <p:nvSpPr>
          <p:cNvPr id="199" name="CustomShape 2"/>
          <p:cNvSpPr/>
          <p:nvPr/>
        </p:nvSpPr>
        <p:spPr>
          <a:xfrm flipH="1">
            <a:off x="4725360" y="5540040"/>
            <a:ext cx="3249720" cy="1187640"/>
          </a:xfrm>
          <a:prstGeom prst="rect">
            <a:avLst/>
          </a:prstGeom>
          <a:solidFill>
            <a:srgbClr val="ffc000"/>
          </a:solid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The Bar plot  analysis confirms that travel frequency for males is for both the yellow Cab and Pink cab </a:t>
            </a:r>
            <a:endParaRPr b="0" lang="en-IN" sz="1800" spc="-1" strike="noStrike">
              <a:latin typeface="Arial"/>
            </a:endParaRPr>
          </a:p>
        </p:txBody>
      </p:sp>
      <p:pic>
        <p:nvPicPr>
          <p:cNvPr id="200" name="Picture 6" descr=""/>
          <p:cNvPicPr/>
          <p:nvPr/>
        </p:nvPicPr>
        <p:blipFill>
          <a:blip r:embed="rId2"/>
          <a:srcRect l="15325" t="30866" r="45699" b="16374"/>
          <a:stretch/>
        </p:blipFill>
        <p:spPr>
          <a:xfrm>
            <a:off x="6291360" y="1922040"/>
            <a:ext cx="4750560" cy="361764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TextShape 1"/>
          <p:cNvSpPr txBox="1"/>
          <p:nvPr/>
        </p:nvSpPr>
        <p:spPr>
          <a:xfrm>
            <a:off x="838080" y="365040"/>
            <a:ext cx="10515240" cy="1325160"/>
          </a:xfrm>
          <a:prstGeom prst="rect">
            <a:avLst/>
          </a:prstGeom>
          <a:noFill/>
          <a:ln>
            <a:noFill/>
          </a:ln>
        </p:spPr>
        <p:txBody>
          <a:bodyPr anchor="ctr">
            <a:noAutofit/>
          </a:bodyPr>
          <a:p>
            <a:pPr>
              <a:lnSpc>
                <a:spcPct val="90000"/>
              </a:lnSpc>
            </a:pPr>
            <a:r>
              <a:rPr b="1" lang="en-US" sz="4400" spc="-1" strike="noStrike">
                <a:solidFill>
                  <a:srgbClr val="000000"/>
                </a:solidFill>
                <a:latin typeface="Calibri Light"/>
              </a:rPr>
              <a:t>Analysis- Profit and Income according to Company</a:t>
            </a:r>
            <a:endParaRPr b="0" lang="en-US" sz="4400" spc="-1" strike="noStrike">
              <a:solidFill>
                <a:srgbClr val="000000"/>
              </a:solidFill>
              <a:latin typeface="Calibri"/>
            </a:endParaRPr>
          </a:p>
        </p:txBody>
      </p:sp>
      <p:pic>
        <p:nvPicPr>
          <p:cNvPr id="202" name="Picture 3" descr=""/>
          <p:cNvPicPr/>
          <p:nvPr/>
        </p:nvPicPr>
        <p:blipFill>
          <a:blip r:embed="rId1"/>
          <a:srcRect l="2935" t="19416" r="35919" b="19997"/>
          <a:stretch/>
        </p:blipFill>
        <p:spPr>
          <a:xfrm>
            <a:off x="964080" y="1690560"/>
            <a:ext cx="8326080" cy="4640040"/>
          </a:xfrm>
          <a:prstGeom prst="rect">
            <a:avLst/>
          </a:prstGeom>
          <a:ln>
            <a:noFill/>
          </a:ln>
        </p:spPr>
      </p:pic>
      <p:sp>
        <p:nvSpPr>
          <p:cNvPr id="203" name="CustomShape 2"/>
          <p:cNvSpPr/>
          <p:nvPr/>
        </p:nvSpPr>
        <p:spPr>
          <a:xfrm>
            <a:off x="9889560" y="2514600"/>
            <a:ext cx="1828440" cy="1461960"/>
          </a:xfrm>
          <a:prstGeom prst="rect">
            <a:avLst/>
          </a:prstGeom>
          <a:solidFill>
            <a:schemeClr val="accent2">
              <a:lumMod val="40000"/>
              <a:lumOff val="60000"/>
            </a:schemeClr>
          </a:solid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Calibri"/>
              </a:rPr>
              <a:t>The donut chart shows that the Yellow cab has more profit than the Pink cab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TextShape 1"/>
          <p:cNvSpPr txBox="1"/>
          <p:nvPr/>
        </p:nvSpPr>
        <p:spPr>
          <a:xfrm>
            <a:off x="838080" y="365040"/>
            <a:ext cx="10515240" cy="1325160"/>
          </a:xfrm>
          <a:prstGeom prst="rect">
            <a:avLst/>
          </a:prstGeom>
          <a:noFill/>
          <a:ln>
            <a:noFill/>
          </a:ln>
        </p:spPr>
        <p:txBody>
          <a:bodyPr anchor="ctr">
            <a:noAutofit/>
          </a:bodyPr>
          <a:p>
            <a:pPr>
              <a:lnSpc>
                <a:spcPct val="90000"/>
              </a:lnSpc>
            </a:pPr>
            <a:r>
              <a:rPr b="1" lang="en-US" sz="4400" spc="-1" strike="noStrike">
                <a:solidFill>
                  <a:srgbClr val="000000"/>
                </a:solidFill>
                <a:latin typeface="Calibri Light"/>
              </a:rPr>
              <a:t>Analysis-Customer Segmentation</a:t>
            </a:r>
            <a:endParaRPr b="0" lang="en-US" sz="4400" spc="-1" strike="noStrike">
              <a:solidFill>
                <a:srgbClr val="000000"/>
              </a:solidFill>
              <a:latin typeface="Calibri"/>
            </a:endParaRPr>
          </a:p>
        </p:txBody>
      </p:sp>
      <p:pic>
        <p:nvPicPr>
          <p:cNvPr id="205" name="Picture 4" descr=""/>
          <p:cNvPicPr/>
          <p:nvPr/>
        </p:nvPicPr>
        <p:blipFill>
          <a:blip r:embed="rId1"/>
          <a:srcRect l="2689" t="22026" r="37469" b="9130"/>
          <a:stretch/>
        </p:blipFill>
        <p:spPr>
          <a:xfrm>
            <a:off x="655920" y="1580400"/>
            <a:ext cx="7295040" cy="4720680"/>
          </a:xfrm>
          <a:prstGeom prst="rect">
            <a:avLst/>
          </a:prstGeom>
          <a:ln>
            <a:noFill/>
          </a:ln>
        </p:spPr>
      </p:pic>
      <p:sp>
        <p:nvSpPr>
          <p:cNvPr id="206" name="CustomShape 2"/>
          <p:cNvSpPr/>
          <p:nvPr/>
        </p:nvSpPr>
        <p:spPr>
          <a:xfrm>
            <a:off x="8637120" y="2186640"/>
            <a:ext cx="2399040" cy="1369080"/>
          </a:xfrm>
          <a:prstGeom prst="rect">
            <a:avLst/>
          </a:prstGeom>
          <a:solidFill>
            <a:schemeClr val="accent2">
              <a:lumMod val="40000"/>
              <a:lumOff val="60000"/>
            </a:schemeClr>
          </a:solidFill>
          <a:ln>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Calibri"/>
              </a:rPr>
              <a:t>The following analysis confirms that the customer segmentation was basically of 27 year old’s who made the maximum usage of yellow Cab </a:t>
            </a: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TextShape 1"/>
          <p:cNvSpPr txBox="1"/>
          <p:nvPr/>
        </p:nvSpPr>
        <p:spPr>
          <a:xfrm>
            <a:off x="838080" y="365040"/>
            <a:ext cx="10515240" cy="1325160"/>
          </a:xfrm>
          <a:prstGeom prst="rect">
            <a:avLst/>
          </a:prstGeom>
          <a:noFill/>
          <a:ln>
            <a:noFill/>
          </a:ln>
        </p:spPr>
        <p:txBody>
          <a:bodyPr anchor="ctr">
            <a:noAutofit/>
          </a:bodyPr>
          <a:p>
            <a:pPr>
              <a:lnSpc>
                <a:spcPct val="90000"/>
              </a:lnSpc>
            </a:pPr>
            <a:r>
              <a:rPr b="1" lang="en-US" sz="4400" spc="-1" strike="noStrike">
                <a:solidFill>
                  <a:srgbClr val="000000"/>
                </a:solidFill>
                <a:latin typeface="Calibri Light"/>
              </a:rPr>
              <a:t>Analysis-Market Demand of company</a:t>
            </a:r>
            <a:endParaRPr b="0" lang="en-US" sz="4400" spc="-1" strike="noStrike">
              <a:solidFill>
                <a:srgbClr val="000000"/>
              </a:solidFill>
              <a:latin typeface="Calibri"/>
            </a:endParaRPr>
          </a:p>
        </p:txBody>
      </p:sp>
      <p:pic>
        <p:nvPicPr>
          <p:cNvPr id="208" name="Picture 3" descr=""/>
          <p:cNvPicPr/>
          <p:nvPr/>
        </p:nvPicPr>
        <p:blipFill>
          <a:blip r:embed="rId1"/>
          <a:srcRect l="2528" t="20143" r="37386" b="8402"/>
          <a:stretch/>
        </p:blipFill>
        <p:spPr>
          <a:xfrm>
            <a:off x="838080" y="1690560"/>
            <a:ext cx="7324920" cy="4899600"/>
          </a:xfrm>
          <a:prstGeom prst="rect">
            <a:avLst/>
          </a:prstGeom>
          <a:ln>
            <a:noFill/>
          </a:ln>
        </p:spPr>
      </p:pic>
      <p:sp>
        <p:nvSpPr>
          <p:cNvPr id="209" name="CustomShape 2"/>
          <p:cNvSpPr/>
          <p:nvPr/>
        </p:nvSpPr>
        <p:spPr>
          <a:xfrm>
            <a:off x="8786160" y="2544480"/>
            <a:ext cx="2275560" cy="2009880"/>
          </a:xfrm>
          <a:prstGeom prst="rect">
            <a:avLst/>
          </a:prstGeom>
          <a:solidFill>
            <a:schemeClr val="accent2">
              <a:lumMod val="40000"/>
              <a:lumOff val="60000"/>
            </a:schemeClr>
          </a:solid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Calibri"/>
              </a:rPr>
              <a:t>The analysis shows clearly that though the yellow cab had higher cost of trip ,still it was preferred by most of the users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TextShape 1"/>
          <p:cNvSpPr txBox="1"/>
          <p:nvPr/>
        </p:nvSpPr>
        <p:spPr>
          <a:xfrm>
            <a:off x="838080" y="365040"/>
            <a:ext cx="10515240" cy="1325160"/>
          </a:xfrm>
          <a:prstGeom prst="rect">
            <a:avLst/>
          </a:prstGeom>
          <a:noFill/>
          <a:ln>
            <a:noFill/>
          </a:ln>
        </p:spPr>
        <p:txBody>
          <a:bodyPr anchor="ctr">
            <a:noAutofit/>
          </a:bodyPr>
          <a:p>
            <a:pPr>
              <a:lnSpc>
                <a:spcPct val="90000"/>
              </a:lnSpc>
            </a:pPr>
            <a:r>
              <a:rPr b="1" lang="en-US" sz="4400" spc="-1" strike="noStrike">
                <a:solidFill>
                  <a:srgbClr val="000000"/>
                </a:solidFill>
                <a:latin typeface="Calibri Light"/>
              </a:rPr>
              <a:t>Analysis-Profit distribution by  year and Company</a:t>
            </a:r>
            <a:endParaRPr b="0" lang="en-US" sz="4400" spc="-1" strike="noStrike">
              <a:solidFill>
                <a:srgbClr val="000000"/>
              </a:solidFill>
              <a:latin typeface="Calibri"/>
            </a:endParaRPr>
          </a:p>
        </p:txBody>
      </p:sp>
      <p:pic>
        <p:nvPicPr>
          <p:cNvPr id="211" name="Picture 3" descr=""/>
          <p:cNvPicPr/>
          <p:nvPr/>
        </p:nvPicPr>
        <p:blipFill>
          <a:blip r:embed="rId1"/>
          <a:srcRect l="3098" t="21445" r="37224" b="6957"/>
          <a:stretch/>
        </p:blipFill>
        <p:spPr>
          <a:xfrm>
            <a:off x="838080" y="1958040"/>
            <a:ext cx="6497640" cy="4673160"/>
          </a:xfrm>
          <a:prstGeom prst="rect">
            <a:avLst/>
          </a:prstGeom>
          <a:ln>
            <a:noFill/>
          </a:ln>
        </p:spPr>
      </p:pic>
      <p:pic>
        <p:nvPicPr>
          <p:cNvPr id="212" name="Picture 5" descr=""/>
          <p:cNvPicPr/>
          <p:nvPr/>
        </p:nvPicPr>
        <p:blipFill>
          <a:blip r:embed="rId2"/>
          <a:srcRect l="36354" t="1883" r="26301" b="22894"/>
          <a:stretch/>
        </p:blipFill>
        <p:spPr>
          <a:xfrm>
            <a:off x="6801840" y="1202760"/>
            <a:ext cx="4551840" cy="515808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TextShape 1"/>
          <p:cNvSpPr txBox="1"/>
          <p:nvPr/>
        </p:nvSpPr>
        <p:spPr>
          <a:xfrm>
            <a:off x="838080" y="365040"/>
            <a:ext cx="10515240" cy="1325160"/>
          </a:xfrm>
          <a:prstGeom prst="rect">
            <a:avLst/>
          </a:prstGeom>
          <a:noFill/>
          <a:ln>
            <a:noFill/>
          </a:ln>
        </p:spPr>
        <p:txBody>
          <a:bodyPr anchor="ctr">
            <a:noAutofit/>
          </a:bodyPr>
          <a:p>
            <a:pPr>
              <a:lnSpc>
                <a:spcPct val="90000"/>
              </a:lnSpc>
            </a:pPr>
            <a:r>
              <a:rPr b="1" lang="en-US" sz="4400" spc="-1" strike="noStrike">
                <a:solidFill>
                  <a:srgbClr val="000000"/>
                </a:solidFill>
                <a:latin typeface="Calibri Light"/>
              </a:rPr>
              <a:t>Analysis-Profit and Income by Company</a:t>
            </a:r>
            <a:endParaRPr b="0" lang="en-US" sz="4400" spc="-1" strike="noStrike">
              <a:solidFill>
                <a:srgbClr val="000000"/>
              </a:solidFill>
              <a:latin typeface="Calibri"/>
            </a:endParaRPr>
          </a:p>
        </p:txBody>
      </p:sp>
      <p:pic>
        <p:nvPicPr>
          <p:cNvPr id="214" name="Picture 3" descr=""/>
          <p:cNvPicPr/>
          <p:nvPr/>
        </p:nvPicPr>
        <p:blipFill>
          <a:blip r:embed="rId1"/>
          <a:srcRect l="0" t="38691" r="69665" b="12752"/>
          <a:stretch/>
        </p:blipFill>
        <p:spPr>
          <a:xfrm>
            <a:off x="1093320" y="1928160"/>
            <a:ext cx="5933160" cy="5343120"/>
          </a:xfrm>
          <a:prstGeom prst="rect">
            <a:avLst/>
          </a:prstGeom>
          <a:ln>
            <a:noFill/>
          </a:ln>
        </p:spPr>
      </p:pic>
      <p:sp>
        <p:nvSpPr>
          <p:cNvPr id="215" name="CustomShape 2"/>
          <p:cNvSpPr/>
          <p:nvPr/>
        </p:nvSpPr>
        <p:spPr>
          <a:xfrm>
            <a:off x="7563600" y="2435040"/>
            <a:ext cx="353448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The Yellow Cab Company had more profit than the Pink Cab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TextShape 1"/>
          <p:cNvSpPr txBox="1"/>
          <p:nvPr/>
        </p:nvSpPr>
        <p:spPr>
          <a:xfrm>
            <a:off x="838080" y="365040"/>
            <a:ext cx="10515240" cy="1325160"/>
          </a:xfrm>
          <a:prstGeom prst="rect">
            <a:avLst/>
          </a:prstGeom>
          <a:noFill/>
          <a:ln>
            <a:noFill/>
          </a:ln>
        </p:spPr>
        <p:txBody>
          <a:bodyPr anchor="ctr">
            <a:noAutofit/>
          </a:bodyPr>
          <a:p>
            <a:pPr>
              <a:lnSpc>
                <a:spcPct val="90000"/>
              </a:lnSpc>
            </a:pPr>
            <a:r>
              <a:rPr b="1" lang="en-US" sz="4400" spc="-1" strike="noStrike">
                <a:solidFill>
                  <a:srgbClr val="000000"/>
                </a:solidFill>
                <a:latin typeface="Calibri Light"/>
              </a:rPr>
              <a:t>Recommendation for using the Yellow Cab</a:t>
            </a:r>
            <a:endParaRPr b="0" lang="en-US" sz="4400" spc="-1" strike="noStrike">
              <a:solidFill>
                <a:srgbClr val="000000"/>
              </a:solidFill>
              <a:latin typeface="Calibri"/>
            </a:endParaRPr>
          </a:p>
        </p:txBody>
      </p:sp>
      <p:sp>
        <p:nvSpPr>
          <p:cNvPr id="217" name="TextShape 2"/>
          <p:cNvSpPr txBox="1"/>
          <p:nvPr/>
        </p:nvSpPr>
        <p:spPr>
          <a:xfrm>
            <a:off x="838080" y="1490760"/>
            <a:ext cx="10515240" cy="4685760"/>
          </a:xfrm>
          <a:prstGeom prst="rect">
            <a:avLst/>
          </a:prstGeom>
          <a:noFill/>
          <a:ln>
            <a:noFill/>
          </a:ln>
        </p:spPr>
        <p:txBody>
          <a:bodyPr>
            <a:normAutofit fontScale="4000"/>
          </a:bodyPr>
          <a:p>
            <a:pPr marL="228600" indent="-228240">
              <a:lnSpc>
                <a:spcPct val="90000"/>
              </a:lnSpc>
              <a:spcBef>
                <a:spcPts val="1001"/>
              </a:spcBef>
              <a:buClr>
                <a:srgbClr val="000000"/>
              </a:buClr>
              <a:buFont typeface="Wingdings" charset="2"/>
              <a:buChar char=""/>
            </a:pPr>
            <a:r>
              <a:rPr b="0" i="1" lang="en-US" sz="5600" spc="-1" strike="noStrike">
                <a:solidFill>
                  <a:srgbClr val="000000"/>
                </a:solidFill>
                <a:latin typeface="Calibri"/>
              </a:rPr>
              <a:t>We have gauged both the cab companies on following points and found Yellow cab better than Pink cab:</a:t>
            </a:r>
            <a:endParaRPr b="0" lang="en-US" sz="5600" spc="-1" strike="noStrike">
              <a:solidFill>
                <a:srgbClr val="000000"/>
              </a:solidFill>
              <a:latin typeface="Calibri"/>
            </a:endParaRPr>
          </a:p>
          <a:p>
            <a:pPr marL="228600" indent="-228240">
              <a:lnSpc>
                <a:spcPct val="90000"/>
              </a:lnSpc>
              <a:spcBef>
                <a:spcPts val="1001"/>
              </a:spcBef>
              <a:buClr>
                <a:srgbClr val="000000"/>
              </a:buClr>
              <a:buFont typeface="Wingdings" charset="2"/>
              <a:buChar char=""/>
            </a:pPr>
            <a:r>
              <a:rPr b="1" i="1" lang="en-US" sz="5600" spc="-1" strike="noStrike">
                <a:solidFill>
                  <a:srgbClr val="000000"/>
                </a:solidFill>
                <a:latin typeface="Calibri"/>
              </a:rPr>
              <a:t>City Travelled: </a:t>
            </a:r>
            <a:r>
              <a:rPr b="0" i="1" lang="en-US" sz="5600" spc="-1" strike="noStrike">
                <a:solidFill>
                  <a:srgbClr val="000000"/>
                </a:solidFill>
                <a:latin typeface="Calibri"/>
              </a:rPr>
              <a:t>Record shows pink Cab with 23.6% of records and  Yellow Car with 76.4%  thus Yellow cab precedes the pink Cab</a:t>
            </a:r>
            <a:endParaRPr b="0" lang="en-US" sz="5600" spc="-1" strike="noStrike">
              <a:solidFill>
                <a:srgbClr val="000000"/>
              </a:solidFill>
              <a:latin typeface="Calibri"/>
            </a:endParaRPr>
          </a:p>
          <a:p>
            <a:pPr marL="228600" indent="-228240">
              <a:lnSpc>
                <a:spcPct val="90000"/>
              </a:lnSpc>
              <a:spcBef>
                <a:spcPts val="1001"/>
              </a:spcBef>
              <a:buClr>
                <a:srgbClr val="000000"/>
              </a:buClr>
              <a:buFont typeface="Wingdings" charset="2"/>
              <a:buChar char=""/>
            </a:pPr>
            <a:r>
              <a:rPr b="1" i="1" lang="en-US" sz="5600" spc="-1" strike="noStrike">
                <a:solidFill>
                  <a:srgbClr val="000000"/>
                </a:solidFill>
                <a:latin typeface="Calibri"/>
              </a:rPr>
              <a:t>Customer Reach  : </a:t>
            </a:r>
            <a:r>
              <a:rPr b="0" i="1" lang="en-US" sz="5600" spc="-1" strike="noStrike">
                <a:solidFill>
                  <a:srgbClr val="000000"/>
                </a:solidFill>
                <a:latin typeface="Calibri"/>
              </a:rPr>
              <a:t>Yellow cab leading in the number of customers reach  .Further Year wise the yellow cab has the maximum number of customers in 2018</a:t>
            </a:r>
            <a:endParaRPr b="0" lang="en-US" sz="5600" spc="-1" strike="noStrike">
              <a:solidFill>
                <a:srgbClr val="000000"/>
              </a:solidFill>
              <a:latin typeface="Calibri"/>
            </a:endParaRPr>
          </a:p>
          <a:p>
            <a:pPr marL="228600" indent="-228240">
              <a:lnSpc>
                <a:spcPct val="90000"/>
              </a:lnSpc>
              <a:spcBef>
                <a:spcPts val="1001"/>
              </a:spcBef>
              <a:buClr>
                <a:srgbClr val="000000"/>
              </a:buClr>
              <a:buFont typeface="Wingdings" charset="2"/>
              <a:buChar char=""/>
            </a:pPr>
            <a:r>
              <a:rPr b="1" i="1" lang="en-US" sz="5600" spc="-1" strike="noStrike">
                <a:solidFill>
                  <a:srgbClr val="000000"/>
                </a:solidFill>
                <a:latin typeface="Calibri"/>
              </a:rPr>
              <a:t>Yearly Profit Analysis :</a:t>
            </a:r>
            <a:r>
              <a:rPr b="0" i="1" lang="en-US" sz="5600" spc="-1" strike="noStrike">
                <a:solidFill>
                  <a:srgbClr val="000000"/>
                </a:solidFill>
                <a:latin typeface="Calibri"/>
              </a:rPr>
              <a:t>Analysis of 19.02% increase in profit between 2016 Yellow Cab and 2017 Yellow Cab thus here too Yellow cab shows more profit from the pink cab.</a:t>
            </a:r>
            <a:r>
              <a:rPr b="0" lang="en-US" sz="4400" spc="-1" strike="noStrike">
                <a:solidFill>
                  <a:srgbClr val="000000"/>
                </a:solidFill>
                <a:latin typeface="Calibri"/>
              </a:rPr>
              <a:t> </a:t>
            </a:r>
            <a:r>
              <a:rPr b="0" lang="en-US" sz="5500" spc="-1" strike="noStrike">
                <a:solidFill>
                  <a:srgbClr val="000000"/>
                </a:solidFill>
                <a:latin typeface="Calibri"/>
              </a:rPr>
              <a:t>Moreover  the Yellow Cab has more yearly profit than the pink Cab </a:t>
            </a:r>
            <a:endParaRPr b="0" lang="en-US" sz="5500" spc="-1" strike="noStrike">
              <a:solidFill>
                <a:srgbClr val="000000"/>
              </a:solidFill>
              <a:latin typeface="Calibri"/>
            </a:endParaRPr>
          </a:p>
          <a:p>
            <a:pPr marL="228600" indent="-228240">
              <a:lnSpc>
                <a:spcPct val="90000"/>
              </a:lnSpc>
              <a:spcBef>
                <a:spcPts val="1001"/>
              </a:spcBef>
              <a:buClr>
                <a:srgbClr val="000000"/>
              </a:buClr>
              <a:buFont typeface="Wingdings" charset="2"/>
              <a:buChar char=""/>
            </a:pPr>
            <a:r>
              <a:rPr b="1" i="1" lang="en-US" sz="5600" spc="-1" strike="noStrike">
                <a:solidFill>
                  <a:srgbClr val="000000"/>
                </a:solidFill>
                <a:latin typeface="Calibri"/>
              </a:rPr>
              <a:t>Gender wise Reach : </a:t>
            </a:r>
            <a:r>
              <a:rPr b="0" i="1" lang="en-US" sz="5600" spc="-1" strike="noStrike">
                <a:solidFill>
                  <a:srgbClr val="000000"/>
                </a:solidFill>
                <a:latin typeface="Calibri"/>
              </a:rPr>
              <a:t>Males contributed by having 15.94% more profit from 2016 to 2017 from females and they have more frequency of travel in both Yellow and Pink cabs.</a:t>
            </a:r>
            <a:endParaRPr b="0" lang="en-US" sz="5600" spc="-1" strike="noStrike">
              <a:solidFill>
                <a:srgbClr val="000000"/>
              </a:solidFill>
              <a:latin typeface="Calibri"/>
            </a:endParaRPr>
          </a:p>
          <a:p>
            <a:pPr marL="228600" indent="-228240">
              <a:lnSpc>
                <a:spcPct val="90000"/>
              </a:lnSpc>
              <a:spcBef>
                <a:spcPts val="1001"/>
              </a:spcBef>
              <a:buClr>
                <a:srgbClr val="000000"/>
              </a:buClr>
              <a:buFont typeface="Wingdings" charset="2"/>
              <a:buChar char=""/>
            </a:pPr>
            <a:r>
              <a:rPr b="1" i="1" lang="en-US" sz="5600" spc="-1" strike="noStrike">
                <a:solidFill>
                  <a:srgbClr val="000000"/>
                </a:solidFill>
                <a:latin typeface="Calibri"/>
              </a:rPr>
              <a:t>Age Distribution: </a:t>
            </a:r>
            <a:r>
              <a:rPr b="0" i="1" lang="en-US" sz="5600" spc="-1" strike="noStrike">
                <a:solidFill>
                  <a:srgbClr val="000000"/>
                </a:solidFill>
                <a:latin typeface="Calibri"/>
              </a:rPr>
              <a:t>Age segmentation was basically of 27 year old’s who made the maximum usage of yellow Cab</a:t>
            </a:r>
            <a:endParaRPr b="0" lang="en-US" sz="5600" spc="-1" strike="noStrike">
              <a:solidFill>
                <a:srgbClr val="000000"/>
              </a:solidFill>
              <a:latin typeface="Calibri"/>
            </a:endParaRPr>
          </a:p>
          <a:p>
            <a:pPr marL="228600" indent="-228240">
              <a:lnSpc>
                <a:spcPct val="90000"/>
              </a:lnSpc>
              <a:spcBef>
                <a:spcPts val="1001"/>
              </a:spcBef>
              <a:buClr>
                <a:srgbClr val="000000"/>
              </a:buClr>
              <a:buFont typeface="Wingdings" charset="2"/>
              <a:buChar char=""/>
            </a:pPr>
            <a:r>
              <a:rPr b="1" i="1" lang="en-US" sz="5600" spc="-1" strike="noStrike">
                <a:solidFill>
                  <a:srgbClr val="000000"/>
                </a:solidFill>
                <a:latin typeface="Calibri"/>
              </a:rPr>
              <a:t>Market Demand</a:t>
            </a:r>
            <a:r>
              <a:rPr b="0" i="1" lang="en-US" sz="5600" spc="-1" strike="noStrike">
                <a:solidFill>
                  <a:srgbClr val="000000"/>
                </a:solidFill>
                <a:latin typeface="Calibri"/>
              </a:rPr>
              <a:t>: Though the </a:t>
            </a:r>
            <a:r>
              <a:rPr b="1" i="1" lang="en-US" sz="5600" spc="-1" strike="noStrike">
                <a:solidFill>
                  <a:srgbClr val="000000"/>
                </a:solidFill>
                <a:latin typeface="Calibri"/>
              </a:rPr>
              <a:t> yellow cab had higher cost of trip ,still it was preferred by most of the users showing its high demand in the market</a:t>
            </a:r>
            <a:endParaRPr b="0" lang="en-US" sz="5600" spc="-1" strike="noStrike">
              <a:solidFill>
                <a:srgbClr val="000000"/>
              </a:solidFill>
              <a:latin typeface="Calibri"/>
            </a:endParaRPr>
          </a:p>
          <a:p>
            <a:pPr marL="228600" indent="-228240">
              <a:lnSpc>
                <a:spcPct val="90000"/>
              </a:lnSpc>
              <a:spcBef>
                <a:spcPts val="1001"/>
              </a:spcBef>
              <a:buClr>
                <a:srgbClr val="000000"/>
              </a:buClr>
              <a:buFont typeface="Wingdings" charset="2"/>
              <a:buChar char=""/>
            </a:pPr>
            <a:r>
              <a:rPr b="1" i="1" lang="en-US" sz="5600" spc="-1" strike="noStrike">
                <a:solidFill>
                  <a:srgbClr val="000000"/>
                </a:solidFill>
                <a:latin typeface="Calibri"/>
              </a:rPr>
              <a:t>Income wise Reach :</a:t>
            </a:r>
            <a:r>
              <a:rPr b="0" i="1" lang="en-US" sz="5600" spc="-1" strike="noStrike">
                <a:solidFill>
                  <a:srgbClr val="000000"/>
                </a:solidFill>
                <a:latin typeface="Calibri"/>
              </a:rPr>
              <a:t>Both the cabs are very popular in high and medium income class (yet the Yellow cab is having higher profit</a:t>
            </a:r>
            <a:endParaRPr b="0" lang="en-US" sz="5600" spc="-1" strike="noStrike">
              <a:solidFill>
                <a:srgbClr val="000000"/>
              </a:solidFill>
              <a:latin typeface="Calibri"/>
            </a:endParaRPr>
          </a:p>
          <a:p>
            <a:pPr marL="228600" indent="-228240">
              <a:lnSpc>
                <a:spcPct val="90000"/>
              </a:lnSpc>
              <a:spcBef>
                <a:spcPts val="1001"/>
              </a:spcBef>
              <a:buClr>
                <a:srgbClr val="000000"/>
              </a:buClr>
              <a:buFont typeface="Wingdings" charset="2"/>
              <a:buChar char=""/>
            </a:pPr>
            <a:r>
              <a:rPr b="1" i="1" lang="en-US" sz="5600" spc="-1" strike="noStrike">
                <a:solidFill>
                  <a:srgbClr val="000000"/>
                </a:solidFill>
                <a:latin typeface="Calibri"/>
              </a:rPr>
              <a:t>Yearly Trips </a:t>
            </a:r>
            <a:r>
              <a:rPr b="0" i="1" lang="en-US" sz="5600" spc="-1" strike="noStrike">
                <a:solidFill>
                  <a:srgbClr val="000000"/>
                </a:solidFill>
                <a:latin typeface="Calibri"/>
              </a:rPr>
              <a:t>: Analysis shows that more trips occur by the end of the month with maximum trips taken in the year 2016.</a:t>
            </a:r>
            <a:endParaRPr b="0" lang="en-US" sz="5600" spc="-1" strike="noStrike">
              <a:solidFill>
                <a:srgbClr val="000000"/>
              </a:solidFill>
              <a:latin typeface="Calibri"/>
            </a:endParaRPr>
          </a:p>
          <a:p>
            <a:pPr>
              <a:lnSpc>
                <a:spcPct val="90000"/>
              </a:lnSpc>
              <a:spcBef>
                <a:spcPts val="1001"/>
              </a:spcBef>
              <a:tabLst>
                <a:tab algn="l" pos="0"/>
              </a:tabLst>
            </a:pPr>
            <a:endParaRPr b="0" lang="en-US" sz="5600" spc="-1" strike="noStrike">
              <a:solidFill>
                <a:srgbClr val="000000"/>
              </a:solidFill>
              <a:latin typeface="Calibri"/>
            </a:endParaRPr>
          </a:p>
          <a:p>
            <a:pPr>
              <a:lnSpc>
                <a:spcPct val="90000"/>
              </a:lnSpc>
              <a:spcBef>
                <a:spcPts val="1001"/>
              </a:spcBef>
              <a:tabLst>
                <a:tab algn="l" pos="0"/>
              </a:tabLst>
            </a:pPr>
            <a:endParaRPr b="0" lang="en-US" sz="5600" spc="-1" strike="noStrike">
              <a:solidFill>
                <a:srgbClr val="000000"/>
              </a:solidFill>
              <a:latin typeface="Calibri"/>
            </a:endParaRPr>
          </a:p>
          <a:p>
            <a:pPr>
              <a:lnSpc>
                <a:spcPct val="90000"/>
              </a:lnSpc>
              <a:spcBef>
                <a:spcPts val="1001"/>
              </a:spcBef>
              <a:tabLst>
                <a:tab algn="l" pos="0"/>
              </a:tabLst>
            </a:pPr>
            <a:r>
              <a:rPr b="1" i="1" lang="en-US" sz="9600" spc="-1" strike="noStrike">
                <a:solidFill>
                  <a:srgbClr val="000000"/>
                </a:solidFill>
                <a:latin typeface="Calibri"/>
              </a:rPr>
              <a:t>Yellow cab is better than the Pink Cab for investment due to above recommendations.</a:t>
            </a:r>
            <a:endParaRPr b="0" lang="en-US" sz="9600" spc="-1" strike="noStrike">
              <a:solidFill>
                <a:srgbClr val="000000"/>
              </a:solidFill>
              <a:latin typeface="Calibri"/>
            </a:endParaRPr>
          </a:p>
          <a:p>
            <a:pPr>
              <a:lnSpc>
                <a:spcPct val="90000"/>
              </a:lnSpc>
              <a:spcBef>
                <a:spcPts val="1001"/>
              </a:spcBef>
              <a:tabLst>
                <a:tab algn="l" pos="0"/>
              </a:tabLst>
            </a:pPr>
            <a:endParaRPr b="0" lang="en-US" sz="96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TextShape 1"/>
          <p:cNvSpPr txBox="1"/>
          <p:nvPr/>
        </p:nvSpPr>
        <p:spPr>
          <a:xfrm>
            <a:off x="838080" y="365040"/>
            <a:ext cx="10515240" cy="1325160"/>
          </a:xfrm>
          <a:prstGeom prst="rect">
            <a:avLst/>
          </a:prstGeom>
          <a:noFill/>
          <a:ln>
            <a:noFill/>
          </a:ln>
        </p:spPr>
        <p:txBody>
          <a:bodyPr anchor="ctr">
            <a:noAutofit/>
          </a:bodyPr>
          <a:p>
            <a:pPr>
              <a:lnSpc>
                <a:spcPct val="90000"/>
              </a:lnSpc>
            </a:pPr>
            <a:r>
              <a:rPr b="1" lang="en-US" sz="4400" spc="-1" strike="noStrike">
                <a:solidFill>
                  <a:srgbClr val="ff6600"/>
                </a:solidFill>
                <a:latin typeface="Calibri Light"/>
              </a:rPr>
              <a:t>Executive Summary</a:t>
            </a:r>
            <a:endParaRPr b="0" lang="en-US" sz="4400" spc="-1" strike="noStrike">
              <a:solidFill>
                <a:srgbClr val="000000"/>
              </a:solidFill>
              <a:latin typeface="Calibri"/>
            </a:endParaRPr>
          </a:p>
        </p:txBody>
      </p:sp>
      <p:sp>
        <p:nvSpPr>
          <p:cNvPr id="129"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2d3b45"/>
              </a:buClr>
              <a:buFont typeface="Arial"/>
              <a:buChar char="•"/>
            </a:pPr>
            <a:r>
              <a:rPr b="0" lang="en-US" sz="1800" spc="-1" strike="noStrike">
                <a:solidFill>
                  <a:srgbClr val="2d3b45"/>
                </a:solidFill>
                <a:latin typeface="Calibri"/>
              </a:rPr>
              <a:t>XYZ is a private firm in US. Due to remarkable growth in the Cab Industry in last few years and multiple key players in the market, it is planning for an investment in Cab industry and as per their Go-to-Market(G2M) strategy they want to understand the market before taking final decision.</a:t>
            </a:r>
            <a:endParaRPr b="0" lang="en-US" sz="1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1800" spc="-1" strike="noStrike">
                <a:solidFill>
                  <a:srgbClr val="000000"/>
                </a:solidFill>
                <a:latin typeface="Calibri"/>
              </a:rPr>
              <a:t>Objective : Provide actionable insights to help XYZ firm in identifying the right company for making investment.</a:t>
            </a:r>
            <a:endParaRPr b="0" lang="en-US" sz="1800" spc="-1" strike="noStrike">
              <a:solidFill>
                <a:srgbClr val="000000"/>
              </a:solidFill>
              <a:latin typeface="Calibri"/>
            </a:endParaRPr>
          </a:p>
          <a:p>
            <a:pPr>
              <a:lnSpc>
                <a:spcPct val="90000"/>
              </a:lnSpc>
              <a:spcBef>
                <a:spcPts val="1001"/>
              </a:spcBef>
            </a:pPr>
            <a:endParaRPr b="0" lang="en-US" sz="1800" spc="-1" strike="noStrike">
              <a:solidFill>
                <a:srgbClr val="000000"/>
              </a:solidFill>
              <a:latin typeface="Calibri"/>
            </a:endParaRPr>
          </a:p>
          <a:p>
            <a:pPr>
              <a:lnSpc>
                <a:spcPct val="90000"/>
              </a:lnSpc>
              <a:spcBef>
                <a:spcPts val="1001"/>
              </a:spcBef>
              <a:tabLst>
                <a:tab algn="l" pos="0"/>
              </a:tabLst>
            </a:pPr>
            <a:r>
              <a:rPr b="1" lang="en-US" sz="1800" spc="-1" strike="noStrike">
                <a:solidFill>
                  <a:srgbClr val="2d3b45"/>
                </a:solidFill>
                <a:latin typeface="Calibri"/>
              </a:rPr>
              <a:t>Areas to investigate:</a:t>
            </a:r>
            <a:endParaRPr b="0" lang="en-US" sz="1800" spc="-1" strike="noStrike">
              <a:solidFill>
                <a:srgbClr val="000000"/>
              </a:solidFill>
              <a:latin typeface="Calibri"/>
            </a:endParaRPr>
          </a:p>
          <a:p>
            <a:pPr marL="228600" indent="-228240">
              <a:lnSpc>
                <a:spcPct val="90000"/>
              </a:lnSpc>
              <a:spcBef>
                <a:spcPts val="1001"/>
              </a:spcBef>
              <a:buClr>
                <a:srgbClr val="2d3b45"/>
              </a:buClr>
              <a:buFont typeface="Wingdings" charset="2"/>
              <a:buChar char=""/>
              <a:tabLst>
                <a:tab algn="l" pos="0"/>
              </a:tabLst>
            </a:pPr>
            <a:r>
              <a:rPr b="1" lang="en-US" sz="1800" spc="-1" strike="noStrike">
                <a:solidFill>
                  <a:srgbClr val="2d3b45"/>
                </a:solidFill>
                <a:latin typeface="Calibri"/>
              </a:rPr>
              <a:t>Investigate and understand each data set.</a:t>
            </a:r>
            <a:endParaRPr b="0" lang="en-US" sz="1800" spc="-1" strike="noStrike">
              <a:solidFill>
                <a:srgbClr val="000000"/>
              </a:solidFill>
              <a:latin typeface="Calibri"/>
            </a:endParaRPr>
          </a:p>
          <a:p>
            <a:pPr marL="228600" indent="-228240">
              <a:lnSpc>
                <a:spcPct val="90000"/>
              </a:lnSpc>
              <a:spcBef>
                <a:spcPts val="1001"/>
              </a:spcBef>
              <a:buClr>
                <a:srgbClr val="2d3b45"/>
              </a:buClr>
              <a:buFont typeface="Wingdings" charset="2"/>
              <a:buChar char=""/>
              <a:tabLst>
                <a:tab algn="l" pos="0"/>
              </a:tabLst>
            </a:pPr>
            <a:r>
              <a:rPr b="1" lang="en-US" sz="1800" spc="-1" strike="noStrike">
                <a:solidFill>
                  <a:srgbClr val="2d3b45"/>
                </a:solidFill>
                <a:latin typeface="Calibri"/>
              </a:rPr>
              <a:t>Which company has maximum cab users at a particular time period?</a:t>
            </a:r>
            <a:endParaRPr b="0" lang="en-US" sz="1800" spc="-1" strike="noStrike">
              <a:solidFill>
                <a:srgbClr val="000000"/>
              </a:solidFill>
              <a:latin typeface="Calibri"/>
            </a:endParaRPr>
          </a:p>
          <a:p>
            <a:pPr marL="228600" indent="-228240">
              <a:lnSpc>
                <a:spcPct val="90000"/>
              </a:lnSpc>
              <a:spcBef>
                <a:spcPts val="1001"/>
              </a:spcBef>
              <a:buClr>
                <a:srgbClr val="2d3b45"/>
              </a:buClr>
              <a:buFont typeface="Wingdings" charset="2"/>
              <a:buChar char=""/>
              <a:tabLst>
                <a:tab algn="l" pos="0"/>
              </a:tabLst>
            </a:pPr>
            <a:r>
              <a:rPr b="1" lang="en-US" sz="1800" spc="-1" strike="noStrike">
                <a:solidFill>
                  <a:srgbClr val="2d3b45"/>
                </a:solidFill>
                <a:latin typeface="Calibri"/>
              </a:rPr>
              <a:t>Does margin proportionally increase with increase in number of customers?</a:t>
            </a:r>
            <a:endParaRPr b="0" lang="en-US" sz="1800" spc="-1" strike="noStrike">
              <a:solidFill>
                <a:srgbClr val="000000"/>
              </a:solidFill>
              <a:latin typeface="Calibri"/>
            </a:endParaRPr>
          </a:p>
          <a:p>
            <a:pPr marL="228600" indent="-228240">
              <a:lnSpc>
                <a:spcPct val="90000"/>
              </a:lnSpc>
              <a:spcBef>
                <a:spcPts val="1001"/>
              </a:spcBef>
              <a:buClr>
                <a:srgbClr val="2d3b45"/>
              </a:buClr>
              <a:buFont typeface="Wingdings" charset="2"/>
              <a:buChar char=""/>
              <a:tabLst>
                <a:tab algn="l" pos="0"/>
              </a:tabLst>
            </a:pPr>
            <a:r>
              <a:rPr b="1" lang="en-US" sz="1800" spc="-1" strike="noStrike">
                <a:solidFill>
                  <a:srgbClr val="2d3b45"/>
                </a:solidFill>
                <a:latin typeface="Calibri"/>
              </a:rPr>
              <a:t>What are the attributes of these customer segments?</a:t>
            </a:r>
            <a:endParaRPr b="0" lang="en-US" sz="1800" spc="-1" strike="noStrike">
              <a:solidFill>
                <a:srgbClr val="000000"/>
              </a:solidFill>
              <a:latin typeface="Calibri"/>
            </a:endParaRPr>
          </a:p>
          <a:p>
            <a:pPr>
              <a:lnSpc>
                <a:spcPct val="90000"/>
              </a:lnSpc>
              <a:spcBef>
                <a:spcPts val="1001"/>
              </a:spcBef>
              <a:tabLst>
                <a:tab algn="l" pos="0"/>
              </a:tabLst>
            </a:pP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TextShape 1"/>
          <p:cNvSpPr txBox="1"/>
          <p:nvPr/>
        </p:nvSpPr>
        <p:spPr>
          <a:xfrm rot="5400000">
            <a:off x="-561960" y="562320"/>
            <a:ext cx="6857640" cy="5732640"/>
          </a:xfrm>
          <a:prstGeom prst="rect">
            <a:avLst/>
          </a:prstGeom>
          <a:solidFill>
            <a:srgbClr val="3b3b3b"/>
          </a:solidFill>
          <a:ln>
            <a:noFill/>
          </a:ln>
        </p:spPr>
        <p:txBody>
          <a:bodyPr lIns="45720" rIns="45720" tIns="91440" bIns="91440">
            <a:noAutofit/>
          </a:bodyPr>
          <a:p>
            <a:endParaRPr b="0" lang="en-US" sz="1800" spc="-1" strike="noStrike">
              <a:solidFill>
                <a:srgbClr val="000000"/>
              </a:solidFill>
              <a:latin typeface="Calibri"/>
            </a:endParaRPr>
          </a:p>
        </p:txBody>
      </p:sp>
      <p:pic>
        <p:nvPicPr>
          <p:cNvPr id="219" name="Picture 3" descr=""/>
          <p:cNvPicPr/>
          <p:nvPr/>
        </p:nvPicPr>
        <p:blipFill>
          <a:blip r:embed="rId1"/>
          <a:stretch/>
        </p:blipFill>
        <p:spPr>
          <a:xfrm>
            <a:off x="0" y="5863680"/>
            <a:ext cx="1654200" cy="993960"/>
          </a:xfrm>
          <a:prstGeom prst="rect">
            <a:avLst/>
          </a:prstGeom>
          <a:ln>
            <a:noFill/>
          </a:ln>
        </p:spPr>
      </p:pic>
      <p:sp>
        <p:nvSpPr>
          <p:cNvPr id="220" name="TextShape 2"/>
          <p:cNvSpPr txBox="1"/>
          <p:nvPr/>
        </p:nvSpPr>
        <p:spPr>
          <a:xfrm>
            <a:off x="5152680" y="2481840"/>
            <a:ext cx="5558760" cy="1655280"/>
          </a:xfrm>
          <a:prstGeom prst="rect">
            <a:avLst/>
          </a:prstGeom>
          <a:noFill/>
          <a:ln>
            <a:noFill/>
          </a:ln>
        </p:spPr>
        <p:txBody>
          <a:bodyPr>
            <a:normAutofit/>
          </a:bodyPr>
          <a:p>
            <a:pPr algn="ctr">
              <a:lnSpc>
                <a:spcPct val="90000"/>
              </a:lnSpc>
              <a:spcBef>
                <a:spcPts val="1001"/>
              </a:spcBef>
              <a:tabLst>
                <a:tab algn="l" pos="0"/>
              </a:tabLst>
            </a:pPr>
            <a:r>
              <a:rPr b="0" lang="en-US" sz="6600" spc="-1" strike="noStrike">
                <a:solidFill>
                  <a:srgbClr val="ff6600"/>
                </a:solidFill>
                <a:latin typeface="Calibri"/>
              </a:rPr>
              <a:t>Thank You</a:t>
            </a:r>
            <a:endParaRPr b="0" lang="en-IN" sz="6600" spc="-1" strike="noStrike">
              <a:latin typeface="Arial"/>
            </a:endParaRPr>
          </a:p>
          <a:p>
            <a:pPr algn="ctr">
              <a:lnSpc>
                <a:spcPct val="90000"/>
              </a:lnSpc>
              <a:spcBef>
                <a:spcPts val="1001"/>
              </a:spcBef>
              <a:tabLst>
                <a:tab algn="l" pos="0"/>
              </a:tabLst>
            </a:pPr>
            <a:endParaRPr b="0" lang="en-IN" sz="6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TextShape 1"/>
          <p:cNvSpPr txBox="1"/>
          <p:nvPr/>
        </p:nvSpPr>
        <p:spPr>
          <a:xfrm>
            <a:off x="838080" y="365040"/>
            <a:ext cx="10515240" cy="1325160"/>
          </a:xfrm>
          <a:prstGeom prst="rect">
            <a:avLst/>
          </a:prstGeom>
          <a:noFill/>
          <a:ln>
            <a:noFill/>
          </a:ln>
        </p:spPr>
        <p:txBody>
          <a:bodyPr anchor="ctr">
            <a:noAutofit/>
          </a:bodyPr>
          <a:p>
            <a:pPr>
              <a:lnSpc>
                <a:spcPct val="90000"/>
              </a:lnSpc>
            </a:pPr>
            <a:r>
              <a:rPr b="1" lang="en-US" sz="4400" spc="-1" strike="noStrike">
                <a:solidFill>
                  <a:srgbClr val="000000"/>
                </a:solidFill>
                <a:latin typeface="Calibri Light"/>
              </a:rPr>
              <a:t>Problem Statement</a:t>
            </a:r>
            <a:endParaRPr b="0" lang="en-US" sz="4400" spc="-1" strike="noStrike">
              <a:solidFill>
                <a:srgbClr val="000000"/>
              </a:solidFill>
              <a:latin typeface="Calibri"/>
            </a:endParaRPr>
          </a:p>
        </p:txBody>
      </p:sp>
      <p:sp>
        <p:nvSpPr>
          <p:cNvPr id="131" name="TextShape 2"/>
          <p:cNvSpPr txBox="1"/>
          <p:nvPr/>
        </p:nvSpPr>
        <p:spPr>
          <a:xfrm>
            <a:off x="838080" y="1825560"/>
            <a:ext cx="10515240" cy="4350960"/>
          </a:xfrm>
          <a:prstGeom prst="rect">
            <a:avLst/>
          </a:prstGeom>
          <a:noFill/>
          <a:ln>
            <a:noFill/>
          </a:ln>
        </p:spPr>
        <p:txBody>
          <a:bodyPr>
            <a:noAutofit/>
          </a:bodyPr>
          <a:p>
            <a:pPr>
              <a:lnSpc>
                <a:spcPct val="90000"/>
              </a:lnSpc>
              <a:spcBef>
                <a:spcPts val="1001"/>
              </a:spcBef>
              <a:tabLst>
                <a:tab algn="l" pos="0"/>
              </a:tabLst>
            </a:pPr>
            <a:endParaRPr b="0" lang="en-US" sz="2800" spc="-1" strike="noStrike">
              <a:solidFill>
                <a:srgbClr val="000000"/>
              </a:solidFill>
              <a:latin typeface="Calibri"/>
            </a:endParaRPr>
          </a:p>
          <a:p>
            <a:pPr>
              <a:lnSpc>
                <a:spcPct val="90000"/>
              </a:lnSpc>
              <a:spcBef>
                <a:spcPts val="1001"/>
              </a:spcBef>
              <a:tabLst>
                <a:tab algn="l" pos="0"/>
              </a:tabLst>
            </a:pPr>
            <a:r>
              <a:rPr b="0" lang="en-US" sz="2800" spc="-1" strike="noStrike">
                <a:solidFill>
                  <a:srgbClr val="000000"/>
                </a:solidFill>
                <a:latin typeface="Calibri"/>
              </a:rPr>
              <a:t>XYZ is a private firm in US. Due to remarkable growth in the Cab Industry in last few years and multiple key players in the market, it is planning for an investment in Cab industry and as per their Go-to-Market(G2M) strategy they want to understand the market before taking final decision. </a:t>
            </a:r>
            <a:endParaRPr b="0" lang="en-US" sz="2800" spc="-1" strike="noStrike">
              <a:solidFill>
                <a:srgbClr val="000000"/>
              </a:solidFill>
              <a:latin typeface="Calibri"/>
            </a:endParaRPr>
          </a:p>
          <a:p>
            <a:pPr>
              <a:lnSpc>
                <a:spcPct val="90000"/>
              </a:lnSpc>
              <a:spcBef>
                <a:spcPts val="1001"/>
              </a:spcBef>
              <a:tabLst>
                <a:tab algn="l" pos="0"/>
              </a:tabLst>
            </a:pPr>
            <a:r>
              <a:rPr b="0" lang="en-US" sz="2800" spc="-1" strike="noStrike">
                <a:solidFill>
                  <a:srgbClr val="000000"/>
                </a:solidFill>
                <a:latin typeface="Calibri"/>
              </a:rPr>
              <a:t>Their  problem is their  inability to identify the right company for making investment.</a:t>
            </a:r>
            <a:endParaRPr b="0" lang="en-US" sz="2800" spc="-1" strike="noStrike">
              <a:solidFill>
                <a:srgbClr val="000000"/>
              </a:solidFill>
              <a:latin typeface="Calibri"/>
            </a:endParaRPr>
          </a:p>
          <a:p>
            <a:pPr>
              <a:lnSpc>
                <a:spcPct val="90000"/>
              </a:lnSpc>
              <a:spcBef>
                <a:spcPts val="1001"/>
              </a:spcBef>
              <a:tabLst>
                <a:tab algn="l" pos="0"/>
              </a:tabLst>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TextShape 1"/>
          <p:cNvSpPr txBox="1"/>
          <p:nvPr/>
        </p:nvSpPr>
        <p:spPr>
          <a:xfrm>
            <a:off x="838080" y="365040"/>
            <a:ext cx="10515240" cy="1325160"/>
          </a:xfrm>
          <a:prstGeom prst="rect">
            <a:avLst/>
          </a:prstGeom>
          <a:noFill/>
          <a:ln>
            <a:noFill/>
          </a:ln>
        </p:spPr>
        <p:txBody>
          <a:bodyPr anchor="ctr">
            <a:noAutofit/>
          </a:bodyPr>
          <a:p>
            <a:pPr>
              <a:lnSpc>
                <a:spcPct val="90000"/>
              </a:lnSpc>
            </a:pPr>
            <a:r>
              <a:rPr b="1" lang="en-US" sz="4400" spc="-1" strike="noStrike">
                <a:solidFill>
                  <a:srgbClr val="000000"/>
                </a:solidFill>
                <a:latin typeface="Calibri Light"/>
              </a:rPr>
              <a:t>Approaches taken</a:t>
            </a:r>
            <a:endParaRPr b="0" lang="en-US" sz="4400" spc="-1" strike="noStrike">
              <a:solidFill>
                <a:srgbClr val="000000"/>
              </a:solidFill>
              <a:latin typeface="Calibri"/>
            </a:endParaRPr>
          </a:p>
        </p:txBody>
      </p:sp>
      <p:sp>
        <p:nvSpPr>
          <p:cNvPr id="133" name="TextShape 2"/>
          <p:cNvSpPr txBox="1"/>
          <p:nvPr/>
        </p:nvSpPr>
        <p:spPr>
          <a:xfrm>
            <a:off x="838080" y="1825560"/>
            <a:ext cx="10515240" cy="4350960"/>
          </a:xfrm>
          <a:prstGeom prst="rect">
            <a:avLst/>
          </a:prstGeom>
          <a:noFill/>
          <a:ln>
            <a:noFill/>
          </a:ln>
        </p:spPr>
        <p:txBody>
          <a:bodyPr>
            <a:noAutofit/>
          </a:bodyPr>
          <a:p>
            <a:pPr marL="228600" indent="-228240">
              <a:lnSpc>
                <a:spcPct val="90000"/>
              </a:lnSpc>
              <a:spcBef>
                <a:spcPts val="1001"/>
              </a:spcBef>
              <a:buClr>
                <a:srgbClr val="000000"/>
              </a:buClr>
              <a:buFont typeface="Wingdings" charset="2"/>
              <a:buChar char=""/>
            </a:pPr>
            <a:r>
              <a:rPr b="0" lang="en-US" sz="2000" spc="-1" strike="noStrike">
                <a:solidFill>
                  <a:srgbClr val="000000"/>
                </a:solidFill>
                <a:latin typeface="Calibri"/>
              </a:rPr>
              <a:t>Data was taken from github </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Wingdings" charset="2"/>
              <a:buChar char=""/>
            </a:pPr>
            <a:r>
              <a:rPr b="0" lang="en-US" sz="2000" spc="-1" strike="noStrike">
                <a:solidFill>
                  <a:srgbClr val="000000"/>
                </a:solidFill>
                <a:latin typeface="Calibri"/>
              </a:rPr>
              <a:t> </a:t>
            </a:r>
            <a:r>
              <a:rPr b="0" lang="en-US" sz="2000" spc="-1" strike="noStrike">
                <a:solidFill>
                  <a:srgbClr val="000000"/>
                </a:solidFill>
                <a:latin typeface="Calibri"/>
              </a:rPr>
              <a:t>Data was cleaned and data types checked.</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Wingdings" charset="2"/>
              <a:buChar char=""/>
            </a:pPr>
            <a:r>
              <a:rPr b="0" lang="en-US" sz="2000" spc="-1" strike="noStrike">
                <a:solidFill>
                  <a:srgbClr val="000000"/>
                </a:solidFill>
                <a:latin typeface="Calibri"/>
              </a:rPr>
              <a:t>Table relationship was found and each table was linked to the table with primary and secondary key</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Wingdings" charset="2"/>
              <a:buChar char=""/>
            </a:pPr>
            <a:r>
              <a:rPr b="0" lang="en-US" sz="2000" spc="-1" strike="noStrike">
                <a:solidFill>
                  <a:srgbClr val="000000"/>
                </a:solidFill>
                <a:latin typeface="Calibri"/>
              </a:rPr>
              <a:t>Tables were modelled according to their relationship</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Wingdings" charset="2"/>
              <a:buChar char=""/>
            </a:pPr>
            <a:r>
              <a:rPr b="0" lang="en-US" sz="2000" spc="-1" strike="noStrike">
                <a:solidFill>
                  <a:srgbClr val="000000"/>
                </a:solidFill>
                <a:latin typeface="Calibri"/>
              </a:rPr>
              <a:t>Profit of rides are calculated keeping other factors constant and only </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Wingdings" charset="2"/>
              <a:buChar char=""/>
            </a:pPr>
            <a:r>
              <a:rPr b="0" lang="en-US" sz="2000" spc="-1" strike="noStrike">
                <a:solidFill>
                  <a:srgbClr val="000000"/>
                </a:solidFill>
                <a:latin typeface="Calibri"/>
              </a:rPr>
              <a:t> </a:t>
            </a:r>
            <a:r>
              <a:rPr b="0" lang="en-US" sz="2000" spc="-1" strike="noStrike">
                <a:solidFill>
                  <a:srgbClr val="000000"/>
                </a:solidFill>
                <a:latin typeface="Calibri"/>
              </a:rPr>
              <a:t>Price_Charged and Cost_of_Trip features used to calculate profit.</a:t>
            </a:r>
            <a:endParaRPr b="0" lang="en-US" sz="2000" spc="-1" strike="noStrike">
              <a:solidFill>
                <a:srgbClr val="000000"/>
              </a:solidFill>
              <a:latin typeface="Calibri"/>
            </a:endParaRPr>
          </a:p>
          <a:p>
            <a:pPr marL="228600" indent="-228240">
              <a:lnSpc>
                <a:spcPct val="90000"/>
              </a:lnSpc>
              <a:spcBef>
                <a:spcPts val="1001"/>
              </a:spcBef>
              <a:buClr>
                <a:srgbClr val="000000"/>
              </a:buClr>
              <a:buFont typeface="Wingdings" charset="2"/>
              <a:buChar char=""/>
            </a:pPr>
            <a:r>
              <a:rPr b="0" lang="en-US" sz="2000" spc="-1" strike="noStrike">
                <a:solidFill>
                  <a:srgbClr val="000000"/>
                </a:solidFill>
                <a:latin typeface="Calibri"/>
              </a:rPr>
              <a:t> </a:t>
            </a:r>
            <a:r>
              <a:rPr b="0" lang="en-US" sz="2000" spc="-1" strike="noStrike">
                <a:solidFill>
                  <a:srgbClr val="000000"/>
                </a:solidFill>
                <a:latin typeface="Calibri"/>
              </a:rPr>
              <a:t>Users feature of city dataset is treated as number of cab users in the city including yellow and pink cab users</a:t>
            </a: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TextShape 1"/>
          <p:cNvSpPr txBox="1"/>
          <p:nvPr/>
        </p:nvSpPr>
        <p:spPr>
          <a:xfrm>
            <a:off x="838080" y="365040"/>
            <a:ext cx="10515240" cy="1325160"/>
          </a:xfrm>
          <a:prstGeom prst="rect">
            <a:avLst/>
          </a:prstGeom>
          <a:noFill/>
          <a:ln>
            <a:noFill/>
          </a:ln>
        </p:spPr>
        <p:txBody>
          <a:bodyPr anchor="ctr">
            <a:normAutofit/>
          </a:bodyPr>
          <a:p>
            <a:pPr>
              <a:lnSpc>
                <a:spcPct val="90000"/>
              </a:lnSpc>
            </a:pPr>
            <a:r>
              <a:rPr b="1" lang="en-US" sz="3600" spc="-1" strike="noStrike">
                <a:solidFill>
                  <a:srgbClr val="000000"/>
                </a:solidFill>
                <a:latin typeface="Calibri Light"/>
              </a:rPr>
              <a:t>Table Relationship</a:t>
            </a:r>
            <a:endParaRPr b="0" lang="en-US" sz="3600" spc="-1" strike="noStrike">
              <a:solidFill>
                <a:srgbClr val="000000"/>
              </a:solidFill>
              <a:latin typeface="Calibri"/>
            </a:endParaRPr>
          </a:p>
        </p:txBody>
      </p:sp>
      <p:pic>
        <p:nvPicPr>
          <p:cNvPr id="135" name="Picture 3" descr=""/>
          <p:cNvPicPr/>
          <p:nvPr/>
        </p:nvPicPr>
        <p:blipFill>
          <a:blip r:embed="rId1"/>
          <a:srcRect l="3423" t="21736" r="37224" b="12028"/>
          <a:stretch/>
        </p:blipFill>
        <p:spPr>
          <a:xfrm>
            <a:off x="735480" y="1830960"/>
            <a:ext cx="7235280" cy="4541760"/>
          </a:xfrm>
          <a:prstGeom prst="rect">
            <a:avLst/>
          </a:prstGeom>
          <a:ln>
            <a:noFill/>
          </a:ln>
        </p:spPr>
      </p:pic>
      <p:sp>
        <p:nvSpPr>
          <p:cNvPr id="136" name="CustomShape 2"/>
          <p:cNvSpPr/>
          <p:nvPr/>
        </p:nvSpPr>
        <p:spPr>
          <a:xfrm>
            <a:off x="8865720" y="2057400"/>
            <a:ext cx="2590560" cy="1856520"/>
          </a:xfrm>
          <a:prstGeom prst="rect">
            <a:avLst/>
          </a:prstGeom>
          <a:solidFill>
            <a:schemeClr val="accent2">
              <a:lumMod val="40000"/>
              <a:lumOff val="60000"/>
            </a:schemeClr>
          </a:solidFill>
          <a:ln>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Calibri"/>
              </a:rPr>
              <a:t> </a:t>
            </a:r>
            <a:r>
              <a:rPr b="1" lang="en-US" sz="1400" spc="-1" strike="noStrike">
                <a:solidFill>
                  <a:srgbClr val="000000"/>
                </a:solidFill>
                <a:latin typeface="Calibri"/>
              </a:rPr>
              <a:t>Cab data and City Data tables are linked by similar fields city with one to many. </a:t>
            </a:r>
            <a:endParaRPr b="0" lang="en-IN" sz="1400" spc="-1" strike="noStrike">
              <a:latin typeface="Arial"/>
            </a:endParaRPr>
          </a:p>
          <a:p>
            <a:pPr>
              <a:lnSpc>
                <a:spcPct val="100000"/>
              </a:lnSpc>
            </a:pPr>
            <a:r>
              <a:rPr b="1" lang="en-US" sz="1400" spc="-1" strike="noStrike">
                <a:solidFill>
                  <a:srgbClr val="000000"/>
                </a:solidFill>
                <a:latin typeface="Calibri"/>
              </a:rPr>
              <a:t>Similarly Cab Data and Transaction ID are linked by Transaction ID with one to many relationship </a:t>
            </a:r>
            <a:endParaRPr b="0" lang="en-IN" sz="1400" spc="-1" strike="noStrike">
              <a:latin typeface="Arial"/>
            </a:endParaRPr>
          </a:p>
          <a:p>
            <a:pPr>
              <a:lnSpc>
                <a:spcPct val="100000"/>
              </a:lnSpc>
            </a:pPr>
            <a:endParaRPr b="0" lang="en-IN" sz="1400" spc="-1" strike="noStrike">
              <a:latin typeface="Arial"/>
            </a:endParaRPr>
          </a:p>
        </p:txBody>
      </p:sp>
      <p:sp>
        <p:nvSpPr>
          <p:cNvPr id="137" name="CustomShape 3"/>
          <p:cNvSpPr/>
          <p:nvPr/>
        </p:nvSpPr>
        <p:spPr>
          <a:xfrm flipH="1">
            <a:off x="3220200" y="2932200"/>
            <a:ext cx="5505840" cy="69120"/>
          </a:xfrm>
          <a:custGeom>
            <a:avLst/>
            <a:gdLst/>
            <a:ahLst/>
            <a:rect l="l" t="t" r="r" b="b"/>
            <a:pathLst>
              <a:path w="21600" h="21600">
                <a:moveTo>
                  <a:pt x="0" y="0"/>
                </a:moveTo>
                <a:lnTo>
                  <a:pt x="21600" y="21600"/>
                </a:lnTo>
              </a:path>
            </a:pathLst>
          </a:custGeom>
          <a:noFill/>
          <a:ln>
            <a:tailEnd len="med" type="triangle" w="med"/>
          </a:ln>
        </p:spPr>
        <p:style>
          <a:lnRef idx="1">
            <a:schemeClr val="accent1"/>
          </a:lnRef>
          <a:fillRef idx="0">
            <a:schemeClr val="accent1"/>
          </a:fillRef>
          <a:effectRef idx="0">
            <a:schemeClr val="accent1"/>
          </a:effectRef>
          <a:fontRef idx="minor"/>
        </p:style>
      </p:sp>
      <p:sp>
        <p:nvSpPr>
          <p:cNvPr id="138" name="CustomShape 4"/>
          <p:cNvSpPr/>
          <p:nvPr/>
        </p:nvSpPr>
        <p:spPr>
          <a:xfrm flipH="1">
            <a:off x="8775360" y="4721040"/>
            <a:ext cx="1838520" cy="942840"/>
          </a:xfrm>
          <a:prstGeom prst="rect">
            <a:avLst/>
          </a:prstGeom>
          <a:solidFill>
            <a:schemeClr val="accent2">
              <a:lumMod val="40000"/>
              <a:lumOff val="60000"/>
            </a:schemeClr>
          </a:solidFill>
          <a:ln>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Calibri"/>
              </a:rPr>
              <a:t>Table Transaction ID is linked to Customer ID with many to many relationship </a:t>
            </a:r>
            <a:endParaRPr b="0" lang="en-IN" sz="1400" spc="-1" strike="noStrike">
              <a:latin typeface="Arial"/>
            </a:endParaRPr>
          </a:p>
        </p:txBody>
      </p:sp>
      <p:sp>
        <p:nvSpPr>
          <p:cNvPr id="139" name="CustomShape 5"/>
          <p:cNvSpPr/>
          <p:nvPr/>
        </p:nvSpPr>
        <p:spPr>
          <a:xfrm flipH="1" flipV="1">
            <a:off x="5425920" y="4721040"/>
            <a:ext cx="3150360" cy="277920"/>
          </a:xfrm>
          <a:custGeom>
            <a:avLst/>
            <a:gdLst/>
            <a:ahLst/>
            <a:rect l="l" t="t" r="r" b="b"/>
            <a:pathLst>
              <a:path w="21600" h="21600">
                <a:moveTo>
                  <a:pt x="0" y="0"/>
                </a:moveTo>
                <a:lnTo>
                  <a:pt x="21600" y="21600"/>
                </a:lnTo>
              </a:path>
            </a:pathLst>
          </a:custGeom>
          <a:noFill/>
          <a:ln>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extShape 1"/>
          <p:cNvSpPr txBox="1"/>
          <p:nvPr/>
        </p:nvSpPr>
        <p:spPr>
          <a:xfrm>
            <a:off x="838080" y="365040"/>
            <a:ext cx="10515240" cy="1325160"/>
          </a:xfrm>
          <a:prstGeom prst="rect">
            <a:avLst/>
          </a:prstGeom>
          <a:noFill/>
          <a:ln>
            <a:noFill/>
          </a:ln>
        </p:spPr>
        <p:txBody>
          <a:bodyPr anchor="ctr">
            <a:noAutofit/>
          </a:bodyPr>
          <a:p>
            <a:pPr>
              <a:lnSpc>
                <a:spcPct val="90000"/>
              </a:lnSpc>
            </a:pPr>
            <a:r>
              <a:rPr b="1" lang="en-US" sz="4400" spc="-1" strike="noStrike">
                <a:solidFill>
                  <a:srgbClr val="000000"/>
                </a:solidFill>
                <a:latin typeface="Calibri Light"/>
              </a:rPr>
              <a:t>Cab Data</a:t>
            </a:r>
            <a:endParaRPr b="0" lang="en-US" sz="4400" spc="-1" strike="noStrike">
              <a:solidFill>
                <a:srgbClr val="000000"/>
              </a:solidFill>
              <a:latin typeface="Calibri"/>
            </a:endParaRPr>
          </a:p>
        </p:txBody>
      </p:sp>
      <p:pic>
        <p:nvPicPr>
          <p:cNvPr id="141" name="Picture 3" descr=""/>
          <p:cNvPicPr/>
          <p:nvPr/>
        </p:nvPicPr>
        <p:blipFill>
          <a:blip r:embed="rId1"/>
          <a:srcRect l="16791" t="53470" r="35675" b="24490"/>
          <a:stretch/>
        </p:blipFill>
        <p:spPr>
          <a:xfrm>
            <a:off x="1364760" y="1690560"/>
            <a:ext cx="8683200" cy="2263680"/>
          </a:xfrm>
          <a:prstGeom prst="rect">
            <a:avLst/>
          </a:prstGeom>
          <a:ln>
            <a:noFill/>
          </a:ln>
        </p:spPr>
      </p:pic>
      <p:pic>
        <p:nvPicPr>
          <p:cNvPr id="142" name="Picture 5" descr=""/>
          <p:cNvPicPr/>
          <p:nvPr/>
        </p:nvPicPr>
        <p:blipFill>
          <a:blip r:embed="rId2"/>
          <a:srcRect l="17526" t="49995" r="25268" b="27969"/>
          <a:stretch/>
        </p:blipFill>
        <p:spPr>
          <a:xfrm>
            <a:off x="1364760" y="4572000"/>
            <a:ext cx="9570960" cy="2072880"/>
          </a:xfrm>
          <a:prstGeom prst="rect">
            <a:avLst/>
          </a:prstGeom>
          <a:ln>
            <a:noFill/>
          </a:ln>
        </p:spPr>
      </p:pic>
      <p:sp>
        <p:nvSpPr>
          <p:cNvPr id="143" name="CustomShape 2"/>
          <p:cNvSpPr/>
          <p:nvPr/>
        </p:nvSpPr>
        <p:spPr>
          <a:xfrm flipH="1">
            <a:off x="2802960" y="1332000"/>
            <a:ext cx="993600" cy="364680"/>
          </a:xfrm>
          <a:prstGeom prst="rect">
            <a:avLst/>
          </a:prstGeom>
          <a:solidFill>
            <a:srgbClr val="ffc000"/>
          </a:solid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Calibri"/>
              </a:rPr>
              <a:t>Before </a:t>
            </a:r>
            <a:endParaRPr b="0" lang="en-IN" sz="1800" spc="-1" strike="noStrike">
              <a:latin typeface="Arial"/>
            </a:endParaRPr>
          </a:p>
        </p:txBody>
      </p:sp>
      <p:sp>
        <p:nvSpPr>
          <p:cNvPr id="144" name="CustomShape 3"/>
          <p:cNvSpPr/>
          <p:nvPr/>
        </p:nvSpPr>
        <p:spPr>
          <a:xfrm>
            <a:off x="2210400" y="4114800"/>
            <a:ext cx="4465080" cy="364680"/>
          </a:xfrm>
          <a:prstGeom prst="rect">
            <a:avLst/>
          </a:prstGeom>
          <a:solidFill>
            <a:srgbClr val="ffc000"/>
          </a:solid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0000"/>
                </a:solidFill>
                <a:latin typeface="Calibri"/>
              </a:rPr>
              <a:t>After transforming it by year ,month and day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TextShape 1"/>
          <p:cNvSpPr txBox="1"/>
          <p:nvPr/>
        </p:nvSpPr>
        <p:spPr>
          <a:xfrm>
            <a:off x="838080" y="365040"/>
            <a:ext cx="10515240" cy="1325160"/>
          </a:xfrm>
          <a:prstGeom prst="rect">
            <a:avLst/>
          </a:prstGeom>
          <a:noFill/>
          <a:ln>
            <a:noFill/>
          </a:ln>
        </p:spPr>
        <p:txBody>
          <a:bodyPr anchor="ctr">
            <a:noAutofit/>
          </a:bodyPr>
          <a:p>
            <a:pPr>
              <a:lnSpc>
                <a:spcPct val="90000"/>
              </a:lnSpc>
            </a:pPr>
            <a:r>
              <a:rPr b="1" lang="en-US" sz="4400" spc="-1" strike="noStrike">
                <a:solidFill>
                  <a:srgbClr val="000000"/>
                </a:solidFill>
                <a:latin typeface="Calibri Light"/>
              </a:rPr>
              <a:t>City Data</a:t>
            </a:r>
            <a:endParaRPr b="0" lang="en-US" sz="4400" spc="-1" strike="noStrike">
              <a:solidFill>
                <a:srgbClr val="000000"/>
              </a:solidFill>
              <a:latin typeface="Calibri"/>
            </a:endParaRPr>
          </a:p>
        </p:txBody>
      </p:sp>
      <p:pic>
        <p:nvPicPr>
          <p:cNvPr id="146" name="Picture 4" descr=""/>
          <p:cNvPicPr/>
          <p:nvPr/>
        </p:nvPicPr>
        <p:blipFill>
          <a:blip r:embed="rId1"/>
          <a:srcRect l="16872" t="55209" r="61433" b="23332"/>
          <a:stretch/>
        </p:blipFill>
        <p:spPr>
          <a:xfrm>
            <a:off x="838080" y="1928160"/>
            <a:ext cx="9329040" cy="519048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TextShape 1"/>
          <p:cNvSpPr txBox="1"/>
          <p:nvPr/>
        </p:nvSpPr>
        <p:spPr>
          <a:xfrm>
            <a:off x="838080" y="365040"/>
            <a:ext cx="10515240" cy="1325160"/>
          </a:xfrm>
          <a:prstGeom prst="rect">
            <a:avLst/>
          </a:prstGeom>
          <a:noFill/>
          <a:ln>
            <a:noFill/>
          </a:ln>
        </p:spPr>
        <p:txBody>
          <a:bodyPr anchor="ctr">
            <a:noAutofit/>
          </a:bodyPr>
          <a:p>
            <a:pPr>
              <a:lnSpc>
                <a:spcPct val="90000"/>
              </a:lnSpc>
            </a:pPr>
            <a:r>
              <a:rPr b="1" lang="en-US" sz="4400" spc="-1" strike="noStrike">
                <a:solidFill>
                  <a:srgbClr val="000000"/>
                </a:solidFill>
                <a:latin typeface="Calibri Light"/>
              </a:rPr>
              <a:t>Transaction Data</a:t>
            </a:r>
            <a:endParaRPr b="0" lang="en-US" sz="4400" spc="-1" strike="noStrike">
              <a:solidFill>
                <a:srgbClr val="000000"/>
              </a:solidFill>
              <a:latin typeface="Calibri"/>
            </a:endParaRPr>
          </a:p>
        </p:txBody>
      </p:sp>
      <p:pic>
        <p:nvPicPr>
          <p:cNvPr id="148" name="Picture 3" descr=""/>
          <p:cNvPicPr/>
          <p:nvPr/>
        </p:nvPicPr>
        <p:blipFill>
          <a:blip r:embed="rId1"/>
          <a:srcRect l="16628" t="35066" r="57033" b="43328"/>
          <a:stretch/>
        </p:blipFill>
        <p:spPr>
          <a:xfrm>
            <a:off x="2130120" y="1901160"/>
            <a:ext cx="8245800" cy="380376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Data Glacier Internship</Template>
  <TotalTime>857</TotalTime>
  <Application>LibreOffice/6.4.7.2$Linux_X86_64 LibreOffice_project/40$Build-2</Application>
  <Words>1139</Words>
  <Paragraphs>98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2021-02-21T18:57:37Z</dcterms:created>
  <dc:creator>LENOVO</dc:creator>
  <dc:description/>
  <dc:language>en-IN</dc:language>
  <cp:lastModifiedBy>Aman Niyaz</cp:lastModifiedBy>
  <dcterms:modified xsi:type="dcterms:W3CDTF">2021-05-15T20:10:54Z</dcterms:modified>
  <cp:revision>69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31</vt:i4>
  </property>
</Properties>
</file>